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56" r:id="rId2"/>
    <p:sldId id="294" r:id="rId3"/>
    <p:sldId id="342" r:id="rId4"/>
    <p:sldId id="345" r:id="rId5"/>
    <p:sldId id="346" r:id="rId6"/>
    <p:sldId id="312" r:id="rId7"/>
    <p:sldId id="338" r:id="rId8"/>
    <p:sldId id="324" r:id="rId9"/>
    <p:sldId id="348" r:id="rId10"/>
    <p:sldId id="349" r:id="rId11"/>
    <p:sldId id="350" r:id="rId12"/>
    <p:sldId id="354" r:id="rId13"/>
    <p:sldId id="355" r:id="rId14"/>
    <p:sldId id="356" r:id="rId15"/>
    <p:sldId id="360" r:id="rId16"/>
    <p:sldId id="361" r:id="rId17"/>
    <p:sldId id="359" r:id="rId18"/>
    <p:sldId id="363" r:id="rId19"/>
    <p:sldId id="362" r:id="rId20"/>
    <p:sldId id="31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EAA02-C221-4CD5-A4F3-3E3D9E37F098}" type="datetimeFigureOut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AAA6F-8D65-493D-99B1-853D8E5D87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42E7-EB8A-4C8E-927B-E5D48A6466D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A618-6CD8-4621-ABCE-2E982A717BE5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0325-6585-48E9-9671-C9A0D102C9BF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460B-75D8-4FDA-BA36-8DE90618F175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428A-02DF-43C1-B856-7407C9377A4D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BF50-1E6F-4FD5-A623-D43C87E2147A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B8D9-B15E-4BC0-BA4E-4F18201FB72D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29FF-50FA-4030-8563-13051098CC59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F417-9A63-46C8-B3AE-AFD8EF247E0A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45FE-8001-404F-B4D9-1B0D3410FC44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59BF-95D8-434C-8F3F-9423E0837A6C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F35D-2587-4059-BC9A-CBC73B394261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5FB5-462F-4B93-BBD0-1A70B1ACCCA3}" type="datetime1">
              <a:rPr lang="zh-CN" altLang="en-US" smtClean="0"/>
              <a:pPr/>
              <a:t>2016-9-22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3600399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latin typeface="Lucida Sans" pitchFamily="34" charset="0"/>
                <a:cs typeface="Lucida Sans Unicode" pitchFamily="34" charset="0"/>
              </a:rPr>
              <a:t>   </a:t>
            </a:r>
            <a:r>
              <a:rPr lang="en-US" altLang="zh-CN" sz="3600" dirty="0" smtClean="0">
                <a:solidFill>
                  <a:schemeClr val="tx2"/>
                </a:solidFill>
                <a:latin typeface="Lucida Sans" pitchFamily="34" charset="0"/>
              </a:rPr>
              <a:t>On the Implausibility of </a:t>
            </a:r>
            <a:br>
              <a:rPr lang="en-US" altLang="zh-CN" sz="3600" dirty="0" smtClean="0">
                <a:solidFill>
                  <a:schemeClr val="tx2"/>
                </a:solidFill>
                <a:latin typeface="Lucida Sans" pitchFamily="34" charset="0"/>
              </a:rPr>
            </a:br>
            <a:r>
              <a:rPr lang="en-US" altLang="zh-CN" sz="3600" dirty="0" smtClean="0">
                <a:solidFill>
                  <a:schemeClr val="tx2"/>
                </a:solidFill>
                <a:latin typeface="Lucida Sans" pitchFamily="34" charset="0"/>
              </a:rPr>
              <a:t>Constant-Round Public-Coin</a:t>
            </a:r>
            <a:br>
              <a:rPr lang="en-US" altLang="zh-CN" sz="3600" dirty="0" smtClean="0">
                <a:solidFill>
                  <a:schemeClr val="tx2"/>
                </a:solidFill>
                <a:latin typeface="Lucida Sans" pitchFamily="34" charset="0"/>
              </a:rPr>
            </a:br>
            <a:r>
              <a:rPr lang="en-US" altLang="zh-CN" sz="3600" dirty="0" smtClean="0">
                <a:solidFill>
                  <a:schemeClr val="tx2"/>
                </a:solidFill>
                <a:latin typeface="Lucida Sans" pitchFamily="34" charset="0"/>
              </a:rPr>
              <a:t>Zero-Knowledge Proofs</a:t>
            </a:r>
            <a:endParaRPr lang="zh-CN" altLang="en-US" sz="3600" dirty="0">
              <a:solidFill>
                <a:schemeClr val="tx2"/>
              </a:solidFill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840" y="4348842"/>
            <a:ext cx="74295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Lucida Sans" pitchFamily="34" charset="0"/>
              </a:rPr>
              <a:t>Yi Deng</a:t>
            </a:r>
          </a:p>
          <a:p>
            <a:pPr algn="ctr"/>
            <a:r>
              <a:rPr lang="en-US" altLang="zh-CN" sz="2200" dirty="0" err="1" smtClean="0">
                <a:latin typeface="Lucida Sans" pitchFamily="34" charset="0"/>
              </a:rPr>
              <a:t>IIE,Chinese</a:t>
            </a:r>
            <a:r>
              <a:rPr lang="en-US" altLang="zh-CN" sz="2200" dirty="0" smtClean="0">
                <a:latin typeface="Lucida Sans" pitchFamily="34" charset="0"/>
              </a:rPr>
              <a:t> Academy of Sciences (Beijing)</a:t>
            </a:r>
          </a:p>
          <a:p>
            <a:pPr algn="ctr"/>
            <a:endParaRPr lang="en-US" altLang="zh-CN" sz="1600" dirty="0" smtClean="0">
              <a:latin typeface="Lucida Sans" pitchFamily="34" charset="0"/>
            </a:endParaRPr>
          </a:p>
          <a:p>
            <a:pPr algn="ctr"/>
            <a:r>
              <a:rPr lang="en-US" altLang="zh-CN" dirty="0" smtClean="0">
                <a:latin typeface="Lucida Sans" pitchFamily="34" charset="0"/>
              </a:rPr>
              <a:t>Joint work with</a:t>
            </a:r>
          </a:p>
          <a:p>
            <a:pPr algn="ctr"/>
            <a:r>
              <a:rPr lang="en-US" altLang="zh-CN" sz="2200" dirty="0" smtClean="0">
                <a:latin typeface="Lucida Sans" pitchFamily="34" charset="0"/>
              </a:rPr>
              <a:t>Juan </a:t>
            </a:r>
            <a:r>
              <a:rPr lang="en-US" altLang="zh-CN" sz="2200" dirty="0" err="1" smtClean="0">
                <a:latin typeface="Lucida Sans" pitchFamily="34" charset="0"/>
              </a:rPr>
              <a:t>Garay</a:t>
            </a:r>
            <a:r>
              <a:rPr lang="en-US" altLang="zh-CN" sz="2200" dirty="0" smtClean="0">
                <a:latin typeface="Lucida Sans" pitchFamily="34" charset="0"/>
              </a:rPr>
              <a:t>, San Ling, </a:t>
            </a:r>
            <a:r>
              <a:rPr lang="en-US" altLang="zh-CN" sz="2200" dirty="0" err="1" smtClean="0">
                <a:latin typeface="Lucida Sans" pitchFamily="34" charset="0"/>
              </a:rPr>
              <a:t>Huaxiong</a:t>
            </a:r>
            <a:r>
              <a:rPr lang="en-US" altLang="zh-CN" sz="2200" dirty="0" smtClean="0">
                <a:latin typeface="Lucida Sans" pitchFamily="34" charset="0"/>
              </a:rPr>
              <a:t> Wang and </a:t>
            </a:r>
            <a:r>
              <a:rPr lang="en-US" altLang="zh-CN" sz="2200" dirty="0" err="1" smtClean="0">
                <a:latin typeface="Lucida Sans" pitchFamily="34" charset="0"/>
              </a:rPr>
              <a:t>Moti</a:t>
            </a:r>
            <a:r>
              <a:rPr lang="en-US" altLang="zh-CN" sz="2200" dirty="0" smtClean="0">
                <a:latin typeface="Lucida Sans" pitchFamily="34" charset="0"/>
              </a:rPr>
              <a:t> Yung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dirty="0" smtClean="0">
                <a:latin typeface="Lucida Sans" pitchFamily="34" charset="0"/>
              </a:rPr>
              <a:t>ZK property requires the </a:t>
            </a:r>
            <a:r>
              <a:rPr lang="en-US" altLang="zh-CN" sz="2000" dirty="0" smtClean="0">
                <a:solidFill>
                  <a:srgbClr val="FF0000"/>
                </a:solidFill>
                <a:latin typeface="Lucida Sans" pitchFamily="34" charset="0"/>
              </a:rPr>
              <a:t>mere existence </a:t>
            </a:r>
            <a:r>
              <a:rPr lang="en-US" altLang="zh-CN" sz="2000" dirty="0" smtClean="0">
                <a:latin typeface="Lucida Sans" pitchFamily="34" charset="0"/>
              </a:rPr>
              <a:t>of a simulator: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14480" y="2285992"/>
            <a:ext cx="6000792" cy="428628"/>
          </a:xfrm>
          <a:noFill/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800" dirty="0" smtClean="0">
                <a:latin typeface="Lucida Sans" pitchFamily="34" charset="0"/>
              </a:rPr>
              <a:t>For every V*, there exists a simulator 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321468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But we often prove ZK property by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28" y="385762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.</a:t>
            </a: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1643042" y="3857628"/>
            <a:ext cx="6072230" cy="428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dirty="0" smtClean="0">
                <a:latin typeface="Lucida Sans" pitchFamily="34" charset="0"/>
              </a:rPr>
              <a:t>Constructing a single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universal simulator S </a:t>
            </a:r>
            <a:r>
              <a:rPr lang="en-US" altLang="zh-CN" dirty="0" smtClean="0">
                <a:latin typeface="Lucida Sans" pitchFamily="34" charset="0"/>
              </a:rPr>
              <a:t>for every V*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3071802" y="4572008"/>
            <a:ext cx="3571900" cy="1143008"/>
          </a:xfrm>
          <a:prstGeom prst="wedgeRoundRectCallout">
            <a:avLst>
              <a:gd name="adj1" fmla="val -12641"/>
              <a:gd name="adj2" fmla="val -71899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Almost all simulators are universal: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 BB simulator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 Barak’s NBB simulator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 smtClean="0">
                <a:latin typeface="Lucida Sans" pitchFamily="34" charset="0"/>
                <a:ea typeface="+mj-ea"/>
                <a:cs typeface="+mj-cs"/>
              </a:rPr>
              <a:t>Universal simulators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Our main result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2285992"/>
            <a:ext cx="8219256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For a </a:t>
            </a:r>
            <a:r>
              <a:rPr lang="en-US" altLang="zh-CN" sz="2400" i="1" dirty="0" smtClean="0">
                <a:latin typeface="Lucida Sans" pitchFamily="34" charset="0"/>
              </a:rPr>
              <a:t>common type </a:t>
            </a:r>
            <a:r>
              <a:rPr lang="en-US" altLang="zh-CN" sz="2400" dirty="0" smtClean="0">
                <a:latin typeface="Lucida Sans" pitchFamily="34" charset="0"/>
              </a:rPr>
              <a:t>of constant-round public-coin </a:t>
            </a:r>
            <a:r>
              <a:rPr lang="en-US" altLang="zh-CN" sz="2400" i="1" dirty="0" smtClean="0">
                <a:latin typeface="Lucida Sans" pitchFamily="34" charset="0"/>
              </a:rPr>
              <a:t>proof system, </a:t>
            </a:r>
            <a:r>
              <a:rPr lang="en-US" altLang="zh-CN" sz="2400" dirty="0" smtClean="0">
                <a:latin typeface="Lucida Sans" pitchFamily="34" charset="0"/>
              </a:rPr>
              <a:t>if it has a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universal simulator S</a:t>
            </a:r>
            <a:endParaRPr lang="zh-CN" altLang="en-US" sz="24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3929058" y="3357562"/>
            <a:ext cx="1368152" cy="93610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00034" y="4572008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Then S can be used to distinguish some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non-trivial functionality </a:t>
            </a:r>
            <a:r>
              <a:rPr lang="en-US" altLang="zh-CN" sz="2400" dirty="0" smtClean="0">
                <a:latin typeface="Lucida Sans" pitchFamily="34" charset="0"/>
              </a:rPr>
              <a:t>of the (possibly obfuscated) code of V*</a:t>
            </a:r>
            <a:endParaRPr lang="en-US" altLang="zh-CN" dirty="0" smtClean="0">
              <a:latin typeface="Lucida Sans" pitchFamily="34" charset="0"/>
            </a:endParaRPr>
          </a:p>
          <a:p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>
            <a:off x="2071670" y="1214422"/>
            <a:ext cx="3857652" cy="785818"/>
          </a:xfrm>
          <a:prstGeom prst="wedgeRoundRectCallout">
            <a:avLst>
              <a:gd name="adj1" fmla="val -50664"/>
              <a:gd name="adj2" fmla="val 96687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i="1" dirty="0" smtClean="0">
                <a:solidFill>
                  <a:schemeClr val="tx1"/>
                </a:solidFill>
                <a:latin typeface="Lucida Sans" pitchFamily="34" charset="0"/>
              </a:rPr>
              <a:t>Canonical</a:t>
            </a:r>
            <a:r>
              <a:rPr lang="en-US" altLang="zh-CN" sz="1200" dirty="0" smtClean="0">
                <a:solidFill>
                  <a:schemeClr val="tx1"/>
                </a:solidFill>
                <a:latin typeface="Lucida Sans" pitchFamily="34" charset="0"/>
              </a:rPr>
              <a:t> ZK proof: It is sufficient to feed S with only partial code of V* in simulation</a:t>
            </a:r>
          </a:p>
          <a:p>
            <a:pPr algn="ct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/>
                </a:solidFill>
                <a:latin typeface="Lucida Sans" pitchFamily="34" charset="0"/>
              </a:rPr>
              <a:t>All known ZK protocols are canonical</a:t>
            </a:r>
          </a:p>
          <a:p>
            <a:pPr algn="ctr"/>
            <a:endParaRPr lang="zh-CN" altLang="en-US" sz="12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57158" y="357166"/>
            <a:ext cx="8358246" cy="4606232"/>
          </a:xfrm>
          <a:prstGeom prst="wedgeRoundRectCallout">
            <a:avLst>
              <a:gd name="adj1" fmla="val 39489"/>
              <a:gd name="adj2" fmla="val 51925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We will deal with  </a:t>
            </a:r>
          </a:p>
          <a:p>
            <a:pPr>
              <a:buNone/>
            </a:pPr>
            <a:r>
              <a:rPr lang="en-US" altLang="zh-CN" sz="1600" i="1" dirty="0" smtClean="0">
                <a:solidFill>
                  <a:srgbClr val="0070C0"/>
                </a:solidFill>
                <a:latin typeface="Lucida Sans" pitchFamily="34" charset="0"/>
              </a:rPr>
              <a:t>honest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 public-coin 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verifier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 (functionalities) </a:t>
            </a:r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buNone/>
            </a:pPr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Given a random tape r = [r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r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…,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m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],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: randomness for step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The honest verifier V(r)= [V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(r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), 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(r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),…,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V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m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m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)]: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                             the step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function:  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hist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 =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endParaRPr lang="en-US" altLang="zh-CN" sz="1600" baseline="-250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1600" baseline="-250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But we consider 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Arbitrary code 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of the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honest verifier functionality 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V* = [V*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V*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…, V*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m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              each V*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is </a:t>
            </a:r>
            <a:r>
              <a:rPr lang="en-US" altLang="zh-CN" sz="1600" dirty="0" smtClean="0">
                <a:solidFill>
                  <a:schemeClr val="accent1"/>
                </a:solidFill>
                <a:latin typeface="Lucida Sans" pitchFamily="34" charset="0"/>
              </a:rPr>
              <a:t>functionally equivalent (FE) 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to some 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):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                     V*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hist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 </a:t>
            </a:r>
            <a:r>
              <a:rPr lang="en-US" altLang="zh-CN" sz="2000" dirty="0" smtClean="0">
                <a:solidFill>
                  <a:srgbClr val="FF0000"/>
                </a:solidFill>
              </a:rPr>
              <a:t>≡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 : V*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hist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)=V</a:t>
            </a:r>
            <a:r>
              <a:rPr lang="en-US" altLang="zh-CN" sz="1600" baseline="-25000" dirty="0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(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hist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,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) = </a:t>
            </a:r>
            <a:r>
              <a:rPr lang="en-US" altLang="zh-CN" sz="1600" dirty="0" err="1" smtClean="0">
                <a:solidFill>
                  <a:schemeClr val="tx1"/>
                </a:solidFill>
                <a:latin typeface="Lucida Sans" pitchFamily="34" charset="0"/>
              </a:rPr>
              <a:t>r</a:t>
            </a:r>
            <a:r>
              <a:rPr lang="en-US" altLang="zh-CN" sz="1600" baseline="-25000" dirty="0" err="1" smtClean="0">
                <a:solidFill>
                  <a:schemeClr val="tx1"/>
                </a:solidFill>
                <a:latin typeface="Lucida Sans" pitchFamily="34" charset="0"/>
              </a:rPr>
              <a:t>i</a:t>
            </a:r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12" name="圆角矩形标注 11"/>
          <p:cNvSpPr/>
          <p:nvPr/>
        </p:nvSpPr>
        <p:spPr>
          <a:xfrm>
            <a:off x="2786050" y="4000504"/>
            <a:ext cx="571504" cy="285752"/>
          </a:xfrm>
          <a:prstGeom prst="wedgeRoundRectCallout">
            <a:avLst>
              <a:gd name="adj1" fmla="val -16033"/>
              <a:gd name="adj2" fmla="val 8170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FE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/>
      <p:bldP spid="8" grpId="0" animBg="1"/>
      <p:bldP spid="8" grpId="1" animBg="1"/>
      <p:bldP spid="9" grpId="0" uiExpand="1" build="allAtOnce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Our main result </a:t>
            </a:r>
            <a:r>
              <a:rPr lang="en-US" altLang="zh-CN" sz="2800" dirty="0" smtClean="0">
                <a:latin typeface="Lucida Sans" pitchFamily="34" charset="0"/>
              </a:rPr>
              <a:t>(3)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785794"/>
            <a:ext cx="4214842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>
                <a:latin typeface="Lucida Sans" pitchFamily="34" charset="0"/>
              </a:rPr>
              <a:t>For a </a:t>
            </a:r>
            <a:r>
              <a:rPr lang="en-US" altLang="zh-CN" sz="1600" i="1" dirty="0" smtClean="0">
                <a:latin typeface="Lucida Sans" pitchFamily="34" charset="0"/>
              </a:rPr>
              <a:t>common type </a:t>
            </a:r>
            <a:r>
              <a:rPr lang="en-US" altLang="zh-CN" sz="1600" dirty="0" smtClean="0">
                <a:latin typeface="Lucida Sans" pitchFamily="34" charset="0"/>
              </a:rPr>
              <a:t>constant-round public-coin </a:t>
            </a:r>
            <a:r>
              <a:rPr lang="en-US" altLang="zh-CN" sz="1600" i="1" dirty="0" smtClean="0">
                <a:latin typeface="Lucida Sans" pitchFamily="34" charset="0"/>
              </a:rPr>
              <a:t>proof system, </a:t>
            </a:r>
            <a:r>
              <a:rPr lang="en-US" altLang="zh-CN" sz="1600" dirty="0" smtClean="0">
                <a:latin typeface="Lucida Sans" pitchFamily="34" charset="0"/>
              </a:rPr>
              <a:t>if it has a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universal simulator S</a:t>
            </a:r>
            <a:endParaRPr lang="zh-CN" altLang="en-US" sz="16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2143108" y="1643050"/>
            <a:ext cx="785818" cy="4286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28596" y="3643314"/>
            <a:ext cx="11906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S(</a:t>
            </a:r>
            <a:r>
              <a:rPr lang="en-US" altLang="zh-CN" sz="1600" dirty="0" err="1" smtClean="0">
                <a:latin typeface="Lucida Sans" pitchFamily="34" charset="0"/>
              </a:rPr>
              <a:t>x,V</a:t>
            </a:r>
            <a:r>
              <a:rPr lang="en-US" altLang="zh-CN" sz="1600" dirty="0" smtClean="0">
                <a:latin typeface="Lucida Sans" pitchFamily="34" charset="0"/>
              </a:rPr>
              <a:t>’,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1833554" y="413384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>
            <a:off x="1785918" y="378619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1833554" y="520541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1833554" y="48006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190744" y="3490906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190744" y="4491038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-25000" dirty="0" smtClean="0">
                <a:latin typeface="Lucida Sans" pitchFamily="34" charset="0"/>
              </a:rPr>
              <a:t>k-1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190744" y="3848096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190744" y="4919666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k-1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143372" y="4429132"/>
            <a:ext cx="685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/>
              </a:rPr>
              <a:t>V</a:t>
            </a:r>
            <a:r>
              <a:rPr lang="en-US" altLang="zh-CN" sz="1600" kern="800" dirty="0" smtClean="0">
                <a:latin typeface="Lucida Sans"/>
              </a:rPr>
              <a:t>′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262314" y="5276856"/>
            <a:ext cx="685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45" name="圆角矩形标注 44"/>
          <p:cNvSpPr/>
          <p:nvPr/>
        </p:nvSpPr>
        <p:spPr>
          <a:xfrm>
            <a:off x="3190876" y="3562344"/>
            <a:ext cx="571504" cy="1643074"/>
          </a:xfrm>
          <a:prstGeom prst="wedgeRoundRectCallout">
            <a:avLst>
              <a:gd name="adj1" fmla="val 78722"/>
              <a:gd name="adj2" fmla="val -21336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V</a:t>
            </a:r>
            <a:r>
              <a:rPr lang="en-US" altLang="zh-CN" sz="1400" baseline="-25000" dirty="0" smtClean="0">
                <a:solidFill>
                  <a:schemeClr val="tx1"/>
                </a:solidFill>
                <a:latin typeface="Lucida Sans" pitchFamily="34" charset="0"/>
              </a:rPr>
              <a:t>1</a:t>
            </a:r>
          </a:p>
          <a:p>
            <a:pPr algn="ctr"/>
            <a:endParaRPr lang="en-US" altLang="zh-CN" sz="14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lnSpc>
                <a:spcPts val="8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.</a:t>
            </a:r>
          </a:p>
          <a:p>
            <a:pPr algn="ctr">
              <a:lnSpc>
                <a:spcPts val="8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.</a:t>
            </a:r>
          </a:p>
          <a:p>
            <a:pPr algn="ctr">
              <a:lnSpc>
                <a:spcPts val="8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.</a:t>
            </a:r>
          </a:p>
          <a:p>
            <a:pPr algn="ctr">
              <a:lnSpc>
                <a:spcPts val="800"/>
              </a:lnSpc>
            </a:pPr>
            <a:endParaRPr lang="en-US" altLang="zh-CN" sz="14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V</a:t>
            </a:r>
            <a:r>
              <a:rPr lang="en-US" altLang="zh-CN" sz="1400" baseline="-25000" dirty="0" smtClean="0">
                <a:solidFill>
                  <a:schemeClr val="tx1"/>
                </a:solidFill>
                <a:latin typeface="Lucida Sans" pitchFamily="34" charset="0"/>
              </a:rPr>
              <a:t>k-1</a:t>
            </a:r>
            <a:endParaRPr lang="en-US" altLang="zh-CN" sz="14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zh-CN" altLang="en-US" dirty="0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H="1">
            <a:off x="1833554" y="558641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262182" y="5276856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?</a:t>
            </a:r>
            <a:endParaRPr lang="en-US" altLang="zh-CN" sz="1400" dirty="0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2143108" y="3357562"/>
            <a:ext cx="571504" cy="192882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圆角矩形标注 50"/>
          <p:cNvSpPr/>
          <p:nvPr/>
        </p:nvSpPr>
        <p:spPr>
          <a:xfrm>
            <a:off x="4643438" y="5286388"/>
            <a:ext cx="4357718" cy="928694"/>
          </a:xfrm>
          <a:prstGeom prst="wedgeRoundRectCallout">
            <a:avLst>
              <a:gd name="adj1" fmla="val -85979"/>
              <a:gd name="adj2" fmla="val -80453"/>
              <a:gd name="adj3" fmla="val 16667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baseline="-250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S must encode some functionality property of </a:t>
            </a: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400" baseline="-25000" dirty="0" smtClean="0">
                <a:solidFill>
                  <a:srgbClr val="FF0000"/>
                </a:solidFill>
                <a:latin typeface="Lucida Sans" pitchFamily="34" charset="0"/>
              </a:rPr>
              <a:t>k </a:t>
            </a:r>
            <a:r>
              <a:rPr lang="en-US" altLang="zh-CN" sz="1400" baseline="-250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in the session prefix</a:t>
            </a: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 before the verifier’s  k-</a:t>
            </a:r>
            <a:r>
              <a:rPr lang="en-US" altLang="zh-CN" sz="1400" dirty="0" err="1" smtClean="0">
                <a:solidFill>
                  <a:srgbClr val="FF0000"/>
                </a:solidFill>
                <a:latin typeface="Lucida Sans" pitchFamily="34" charset="0"/>
              </a:rPr>
              <a:t>th</a:t>
            </a: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 step!</a:t>
            </a:r>
            <a:endParaRPr lang="en-US" altLang="zh-CN" sz="1400" dirty="0" smtClean="0">
              <a:latin typeface="Lucida Sans" pitchFamily="34" charset="0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4714876" y="928670"/>
            <a:ext cx="4071966" cy="407196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r>
              <a:rPr lang="en-US" altLang="zh-CN" sz="1600" dirty="0" smtClean="0">
                <a:solidFill>
                  <a:schemeClr val="tx1"/>
                </a:solidFill>
                <a:latin typeface="Lucida Sans" pitchFamily="34" charset="0"/>
              </a:rPr>
              <a:t>This is in sharp contrast with all known public-coin protocols!</a:t>
            </a: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rgbClr val="0070C0"/>
              </a:solidFill>
              <a:latin typeface="Lucida Sans" pitchFamily="34" charset="0"/>
            </a:endParaRPr>
          </a:p>
          <a:p>
            <a:pPr algn="ctr"/>
            <a:endParaRPr lang="en-US" altLang="zh-CN" sz="1600" dirty="0" smtClean="0">
              <a:solidFill>
                <a:srgbClr val="0070C0"/>
              </a:solidFill>
              <a:latin typeface="Lucida Sans" pitchFamily="34" charset="0"/>
            </a:endParaRPr>
          </a:p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4" name="直接连接符 53"/>
          <p:cNvCxnSpPr/>
          <p:nvPr/>
        </p:nvCxnSpPr>
        <p:spPr>
          <a:xfrm rot="5400000">
            <a:off x="2215340" y="4356900"/>
            <a:ext cx="28575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右大括号 54"/>
          <p:cNvSpPr/>
          <p:nvPr/>
        </p:nvSpPr>
        <p:spPr>
          <a:xfrm>
            <a:off x="3643306" y="3786190"/>
            <a:ext cx="285752" cy="914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00628" y="2071678"/>
            <a:ext cx="3500462" cy="176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</a:rPr>
              <a:t>Known straight-line S: it generates  the prefix (r</a:t>
            </a:r>
            <a:r>
              <a:rPr lang="en-US" altLang="zh-CN" sz="1600" baseline="-25000" dirty="0" smtClean="0">
                <a:latin typeface="Lucida Sans" pitchFamily="34" charset="0"/>
              </a:rPr>
              <a:t>1</a:t>
            </a:r>
            <a:r>
              <a:rPr lang="en-US" altLang="zh-CN" sz="1600" dirty="0" smtClean="0">
                <a:latin typeface="Lucida Sans" pitchFamily="34" charset="0"/>
              </a:rPr>
              <a:t>, p</a:t>
            </a:r>
            <a:r>
              <a:rPr lang="en-US" altLang="zh-CN" sz="1600" baseline="-25000" dirty="0" smtClean="0">
                <a:latin typeface="Lucida Sans" pitchFamily="34" charset="0"/>
              </a:rPr>
              <a:t>1,</a:t>
            </a:r>
            <a:r>
              <a:rPr lang="en-US" altLang="zh-CN" sz="1600" dirty="0" smtClean="0">
                <a:latin typeface="Lucida Sans" pitchFamily="34" charset="0"/>
              </a:rPr>
              <a:t>, … r</a:t>
            </a:r>
            <a:r>
              <a:rPr lang="en-US" altLang="zh-CN" sz="1600" baseline="-25000" dirty="0" smtClean="0">
                <a:latin typeface="Lucida Sans" pitchFamily="34" charset="0"/>
              </a:rPr>
              <a:t>k-1</a:t>
            </a:r>
            <a:r>
              <a:rPr lang="en-US" altLang="zh-CN" sz="1600" dirty="0" smtClean="0">
                <a:latin typeface="Lucida Sans" pitchFamily="34" charset="0"/>
              </a:rPr>
              <a:t>, p</a:t>
            </a:r>
            <a:r>
              <a:rPr lang="en-US" altLang="zh-CN" sz="1600" baseline="-25000" dirty="0" smtClean="0">
                <a:latin typeface="Lucida Sans" pitchFamily="34" charset="0"/>
              </a:rPr>
              <a:t>k-1</a:t>
            </a:r>
            <a:r>
              <a:rPr lang="en-US" altLang="zh-CN" sz="1600" dirty="0" smtClean="0">
                <a:latin typeface="Lucida Sans" pitchFamily="34" charset="0"/>
              </a:rPr>
              <a:t>)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before</a:t>
            </a:r>
            <a:r>
              <a:rPr lang="en-US" altLang="zh-CN" sz="1600" dirty="0" smtClean="0">
                <a:latin typeface="Lucida Sans" pitchFamily="34" charset="0"/>
              </a:rPr>
              <a:t> executing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k.</a:t>
            </a:r>
          </a:p>
          <a:p>
            <a:endParaRPr lang="en-US" altLang="zh-CN" sz="1600" baseline="-25000" dirty="0" smtClean="0">
              <a:solidFill>
                <a:srgbClr val="FF0000"/>
              </a:solidFill>
              <a:latin typeface="Lucida Sans" pitchFamily="34" charset="0"/>
            </a:endParaRPr>
          </a:p>
          <a:p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Distinguish functionality of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k.</a:t>
            </a:r>
            <a:r>
              <a:rPr lang="en-US" altLang="zh-CN" sz="1600" baseline="-250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without executing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?</a:t>
            </a:r>
          </a:p>
          <a:p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00628" y="3714752"/>
            <a:ext cx="37147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</a:rPr>
              <a:t>This </a:t>
            </a:r>
            <a:r>
              <a:rPr lang="en-US" altLang="zh-CN" sz="1600" smtClean="0">
                <a:latin typeface="Lucida Sans" pitchFamily="34" charset="0"/>
              </a:rPr>
              <a:t>shows that </a:t>
            </a:r>
            <a:r>
              <a:rPr lang="en-US" altLang="zh-CN" sz="1600" dirty="0" smtClean="0">
                <a:latin typeface="Lucida Sans" pitchFamily="34" charset="0"/>
              </a:rPr>
              <a:t>constructing constant-round public-coin ZK proof (if exists) requires paradigm shifting simulation technique!</a:t>
            </a:r>
            <a:endParaRPr lang="en-US" altLang="zh-CN" sz="1600" dirty="0" smtClean="0">
              <a:solidFill>
                <a:srgbClr val="0070C0"/>
              </a:solidFill>
              <a:latin typeface="Lucida Sans" pitchFamily="34" charset="0"/>
            </a:endParaRPr>
          </a:p>
          <a:p>
            <a:endParaRPr lang="zh-CN" alt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57158" y="2214554"/>
            <a:ext cx="55007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</a:rPr>
              <a:t>    There exist </a:t>
            </a:r>
          </a:p>
          <a:p>
            <a:r>
              <a:rPr lang="en-US" altLang="zh-CN" sz="1600" dirty="0" smtClean="0">
                <a:latin typeface="Lucida Sans" pitchFamily="34" charset="0"/>
              </a:rPr>
              <a:t>         a code </a:t>
            </a:r>
            <a:r>
              <a:rPr lang="en-US" altLang="zh-CN" sz="1600" dirty="0" smtClean="0">
                <a:latin typeface="Lucida Sans"/>
              </a:rPr>
              <a:t>V</a:t>
            </a:r>
            <a:r>
              <a:rPr lang="en-US" altLang="zh-CN" sz="1600" kern="800" dirty="0" smtClean="0">
                <a:latin typeface="Lucida Sans"/>
              </a:rPr>
              <a:t>′</a:t>
            </a:r>
            <a:r>
              <a:rPr lang="en-US" altLang="zh-CN" sz="1600" dirty="0" smtClean="0">
                <a:solidFill>
                  <a:srgbClr val="FF0000"/>
                </a:solidFill>
              </a:rPr>
              <a:t> ≡</a:t>
            </a:r>
            <a:r>
              <a:rPr lang="en-US" altLang="zh-CN" sz="1200" dirty="0" smtClean="0">
                <a:latin typeface="Lucida Sans" pitchFamily="34" charset="0"/>
              </a:rPr>
              <a:t> </a:t>
            </a:r>
            <a:r>
              <a:rPr lang="en-US" altLang="zh-CN" sz="1600" dirty="0" smtClean="0">
                <a:latin typeface="Lucida Sans" pitchFamily="34" charset="0"/>
              </a:rPr>
              <a:t>[V</a:t>
            </a:r>
            <a:r>
              <a:rPr lang="en-US" altLang="zh-CN" sz="1600" baseline="-25000" dirty="0" smtClean="0">
                <a:latin typeface="Lucida Sans" pitchFamily="34" charset="0"/>
              </a:rPr>
              <a:t>1</a:t>
            </a:r>
            <a:r>
              <a:rPr lang="en-US" altLang="zh-CN" sz="1600" dirty="0" smtClean="0">
                <a:latin typeface="Lucida Sans" pitchFamily="34" charset="0"/>
              </a:rPr>
              <a:t>, V</a:t>
            </a:r>
            <a:r>
              <a:rPr lang="en-US" altLang="zh-CN" sz="1600" baseline="-25000" dirty="0" smtClean="0">
                <a:latin typeface="Lucida Sans" pitchFamily="34" charset="0"/>
              </a:rPr>
              <a:t>2</a:t>
            </a:r>
            <a:r>
              <a:rPr lang="en-US" altLang="zh-CN" sz="1600" dirty="0" smtClean="0">
                <a:latin typeface="Lucida Sans" pitchFamily="34" charset="0"/>
              </a:rPr>
              <a:t>, …, V</a:t>
            </a:r>
            <a:r>
              <a:rPr lang="en-US" altLang="zh-CN" sz="1600" baseline="-25000" dirty="0" smtClean="0">
                <a:latin typeface="Lucida Sans" pitchFamily="34" charset="0"/>
              </a:rPr>
              <a:t>k-1</a:t>
            </a:r>
            <a:r>
              <a:rPr lang="en-US" altLang="zh-CN" sz="1600" dirty="0" smtClean="0">
                <a:latin typeface="Lucida Sans" pitchFamily="34" charset="0"/>
              </a:rPr>
              <a:t>]</a:t>
            </a:r>
          </a:p>
          <a:p>
            <a:r>
              <a:rPr lang="en-US" altLang="zh-CN" sz="1600" dirty="0" smtClean="0">
                <a:latin typeface="Lucida Sans" pitchFamily="34" charset="0"/>
              </a:rPr>
              <a:t>         a set of verifier step k </a:t>
            </a:r>
            <a:r>
              <a:rPr lang="en-US" altLang="zh-CN" sz="1600" dirty="0" smtClean="0"/>
              <a:t>(V</a:t>
            </a:r>
            <a:r>
              <a:rPr lang="en-US" altLang="zh-CN" sz="1600" baseline="30000" dirty="0" smtClean="0"/>
              <a:t>1</a:t>
            </a:r>
            <a:r>
              <a:rPr lang="en-US" altLang="zh-CN" sz="1600" baseline="-25000" dirty="0" smtClean="0"/>
              <a:t>k</a:t>
            </a:r>
            <a:r>
              <a:rPr lang="en-US" altLang="zh-CN" sz="1600" dirty="0" smtClean="0"/>
              <a:t>,…,</a:t>
            </a:r>
            <a:r>
              <a:rPr lang="en-US" altLang="zh-CN" sz="1600" dirty="0" err="1" smtClean="0"/>
              <a:t>V</a:t>
            </a:r>
            <a:r>
              <a:rPr lang="en-US" altLang="zh-CN" sz="1600" baseline="30000" dirty="0" err="1" smtClean="0"/>
              <a:t>t</a:t>
            </a:r>
            <a:r>
              <a:rPr lang="en-US" altLang="zh-CN" sz="1600" baseline="-25000" dirty="0" err="1" smtClean="0"/>
              <a:t>k</a:t>
            </a:r>
            <a:r>
              <a:rPr lang="en-US" altLang="zh-CN" sz="1600" dirty="0" smtClean="0"/>
              <a:t>)</a:t>
            </a:r>
            <a:endParaRPr lang="en-US" altLang="zh-CN" sz="1600" dirty="0" smtClean="0">
              <a:latin typeface="Lucida Sans" pitchFamily="34" charset="0"/>
            </a:endParaRPr>
          </a:p>
          <a:p>
            <a:r>
              <a:rPr lang="en-US" altLang="zh-CN" sz="1600" dirty="0" smtClean="0">
                <a:latin typeface="Lucida Sans" pitchFamily="34" charset="0"/>
              </a:rPr>
              <a:t>         a code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r>
              <a:rPr lang="en-US" altLang="zh-CN" sz="1600" dirty="0" smtClean="0">
                <a:latin typeface="Lucida Sans" pitchFamily="34" charset="0"/>
              </a:rPr>
              <a:t> </a:t>
            </a:r>
            <a:r>
              <a:rPr lang="en-US" altLang="zh-CN" sz="1600" dirty="0" smtClean="0"/>
              <a:t>≡  random one of (V</a:t>
            </a:r>
            <a:r>
              <a:rPr lang="en-US" altLang="zh-CN" sz="1600" baseline="30000" dirty="0" smtClean="0"/>
              <a:t>1</a:t>
            </a:r>
            <a:r>
              <a:rPr lang="en-US" altLang="zh-CN" sz="1600" baseline="-25000" dirty="0" smtClean="0"/>
              <a:t>k</a:t>
            </a:r>
            <a:r>
              <a:rPr lang="en-US" altLang="zh-CN" sz="1600" dirty="0" smtClean="0"/>
              <a:t>,…,</a:t>
            </a:r>
            <a:r>
              <a:rPr lang="en-US" altLang="zh-CN" sz="1600" dirty="0" err="1" smtClean="0"/>
              <a:t>V</a:t>
            </a:r>
            <a:r>
              <a:rPr lang="en-US" altLang="zh-CN" sz="1600" baseline="30000" dirty="0" err="1" smtClean="0"/>
              <a:t>t</a:t>
            </a:r>
            <a:r>
              <a:rPr lang="en-US" altLang="zh-CN" sz="1600" baseline="-25000" dirty="0" err="1" smtClean="0"/>
              <a:t>k</a:t>
            </a:r>
            <a:r>
              <a:rPr lang="en-US" altLang="zh-CN" sz="1600" dirty="0" smtClean="0"/>
              <a:t>)  </a:t>
            </a:r>
            <a:r>
              <a:rPr lang="en-US" altLang="zh-CN" sz="1600" dirty="0" smtClean="0">
                <a:latin typeface="Lucida Sans" pitchFamily="34" charset="0"/>
              </a:rPr>
              <a:t> </a:t>
            </a:r>
          </a:p>
          <a:p>
            <a:endParaRPr lang="zh-CN" altLang="en-US" dirty="0"/>
          </a:p>
        </p:txBody>
      </p:sp>
      <p:grpSp>
        <p:nvGrpSpPr>
          <p:cNvPr id="47" name="组合 46"/>
          <p:cNvGrpSpPr/>
          <p:nvPr/>
        </p:nvGrpSpPr>
        <p:grpSpPr>
          <a:xfrm>
            <a:off x="571472" y="5720334"/>
            <a:ext cx="3786214" cy="923330"/>
            <a:chOff x="714348" y="5934670"/>
            <a:chExt cx="3786214" cy="1092328"/>
          </a:xfrm>
        </p:grpSpPr>
        <p:sp>
          <p:nvSpPr>
            <p:cNvPr id="29" name="TextBox 28"/>
            <p:cNvSpPr txBox="1"/>
            <p:nvPr/>
          </p:nvSpPr>
          <p:spPr>
            <a:xfrm>
              <a:off x="714348" y="5934670"/>
              <a:ext cx="3786214" cy="1092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latin typeface="Lucida Sans" pitchFamily="34" charset="0"/>
                </a:rPr>
                <a:t>s.t</a:t>
              </a:r>
              <a:r>
                <a:rPr lang="en-US" altLang="zh-CN" sz="1600" dirty="0" smtClean="0">
                  <a:latin typeface="Lucida Sans" pitchFamily="34" charset="0"/>
                </a:rPr>
                <a:t>. there is an </a:t>
              </a:r>
              <a:r>
                <a:rPr lang="en-US" altLang="zh-CN" sz="1600" dirty="0" err="1" smtClean="0">
                  <a:latin typeface="Lucida Sans" pitchFamily="34" charset="0"/>
                </a:rPr>
                <a:t>alg</a:t>
              </a:r>
              <a:r>
                <a:rPr lang="en-US" altLang="zh-CN" sz="1600" dirty="0" smtClean="0">
                  <a:latin typeface="Lucida Sans" pitchFamily="34" charset="0"/>
                </a:rPr>
                <a:t> U,</a:t>
              </a:r>
            </a:p>
            <a:p>
              <a:r>
                <a:rPr lang="en-US" altLang="zh-CN" sz="1600" dirty="0" smtClean="0">
                  <a:latin typeface="Lucida Sans" pitchFamily="34" charset="0"/>
                </a:rPr>
                <a:t>U (r</a:t>
              </a:r>
              <a:r>
                <a:rPr lang="en-US" altLang="zh-CN" sz="1600" baseline="-25000" dirty="0" smtClean="0">
                  <a:latin typeface="Lucida Sans" pitchFamily="34" charset="0"/>
                </a:rPr>
                <a:t>1</a:t>
              </a:r>
              <a:r>
                <a:rPr lang="en-US" altLang="zh-CN" sz="1600" dirty="0" smtClean="0">
                  <a:latin typeface="Lucida Sans" pitchFamily="34" charset="0"/>
                </a:rPr>
                <a:t>, p</a:t>
              </a:r>
              <a:r>
                <a:rPr lang="en-US" altLang="zh-CN" sz="1600" baseline="-25000" dirty="0" smtClean="0">
                  <a:latin typeface="Lucida Sans" pitchFamily="34" charset="0"/>
                </a:rPr>
                <a:t>1,</a:t>
              </a:r>
              <a:r>
                <a:rPr lang="en-US" altLang="zh-CN" sz="1600" dirty="0" smtClean="0">
                  <a:latin typeface="Lucida Sans" pitchFamily="34" charset="0"/>
                </a:rPr>
                <a:t>, … r</a:t>
              </a:r>
              <a:r>
                <a:rPr lang="en-US" altLang="zh-CN" sz="1600" baseline="-25000" dirty="0" smtClean="0">
                  <a:latin typeface="Lucida Sans" pitchFamily="34" charset="0"/>
                </a:rPr>
                <a:t>k-1</a:t>
              </a:r>
              <a:r>
                <a:rPr lang="en-US" altLang="zh-CN" sz="1600" dirty="0" smtClean="0">
                  <a:latin typeface="Lucida Sans" pitchFamily="34" charset="0"/>
                </a:rPr>
                <a:t>, p</a:t>
              </a:r>
              <a:r>
                <a:rPr lang="en-US" altLang="zh-CN" sz="1600" baseline="-25000" dirty="0" smtClean="0">
                  <a:latin typeface="Lucida Sans" pitchFamily="34" charset="0"/>
                </a:rPr>
                <a:t>k-1</a:t>
              </a:r>
              <a:r>
                <a:rPr lang="en-US" altLang="zh-CN" sz="1600" dirty="0" smtClean="0">
                  <a:latin typeface="Lucida Sans" pitchFamily="34" charset="0"/>
                </a:rPr>
                <a:t>)=j and </a:t>
              </a:r>
              <a:r>
                <a:rPr lang="en-US" altLang="zh-CN" sz="1600" dirty="0" smtClean="0">
                  <a:solidFill>
                    <a:srgbClr val="FF0000"/>
                  </a:solidFill>
                  <a:latin typeface="Lucida Sans" pitchFamily="34" charset="0"/>
                </a:rPr>
                <a:t>V*</a:t>
              </a:r>
              <a:r>
                <a:rPr lang="en-US" altLang="zh-CN" sz="1600" baseline="-25000" dirty="0" smtClean="0">
                  <a:solidFill>
                    <a:srgbClr val="FF0000"/>
                  </a:solidFill>
                  <a:latin typeface="Lucida Sans" pitchFamily="34" charset="0"/>
                </a:rPr>
                <a:t>k</a:t>
              </a:r>
              <a:r>
                <a:rPr lang="en-US" altLang="zh-CN" sz="1600" baseline="-25000" dirty="0" smtClean="0">
                  <a:latin typeface="Lucida Sans" pitchFamily="34" charset="0"/>
                </a:rPr>
                <a:t> 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≡</a:t>
              </a:r>
              <a:r>
                <a:rPr lang="en-US" altLang="zh-CN" sz="1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CN" sz="1600" dirty="0" err="1" smtClean="0">
                  <a:latin typeface="Lucida Sans" pitchFamily="34" charset="0"/>
                </a:rPr>
                <a:t>V</a:t>
              </a:r>
              <a:r>
                <a:rPr lang="en-US" altLang="zh-CN" sz="1600" baseline="30000" dirty="0" err="1" smtClean="0">
                  <a:latin typeface="Lucida Sans" pitchFamily="34" charset="0"/>
                </a:rPr>
                <a:t>i</a:t>
              </a:r>
              <a:r>
                <a:rPr lang="en-US" altLang="zh-CN" sz="1600" baseline="-25000" dirty="0" err="1" smtClean="0">
                  <a:latin typeface="Lucida Sans" pitchFamily="34" charset="0"/>
                </a:rPr>
                <a:t>k</a:t>
              </a:r>
              <a:endParaRPr lang="en-US" altLang="zh-CN" sz="1600" dirty="0" smtClean="0">
                <a:latin typeface="Lucida Sans" pitchFamily="34" charset="0"/>
              </a:endParaRPr>
            </a:p>
            <a:p>
              <a:endParaRPr lang="zh-CN" altLang="en-US" dirty="0"/>
            </a:p>
          </p:txBody>
        </p:sp>
        <p:cxnSp>
          <p:nvCxnSpPr>
            <p:cNvPr id="33" name="直接连接符 32"/>
            <p:cNvCxnSpPr/>
            <p:nvPr/>
          </p:nvCxnSpPr>
          <p:spPr>
            <a:xfrm rot="5400000">
              <a:off x="3857619" y="6422384"/>
              <a:ext cx="214314" cy="714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 animBg="1"/>
      <p:bldP spid="32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3" grpId="0"/>
      <p:bldP spid="44" grpId="0"/>
      <p:bldP spid="44" grpId="1"/>
      <p:bldP spid="45" grpId="0" animBg="1"/>
      <p:bldP spid="48" grpId="0" animBg="1"/>
      <p:bldP spid="48" grpId="1" animBg="1"/>
      <p:bldP spid="49" grpId="0"/>
      <p:bldP spid="49" grpId="1"/>
      <p:bldP spid="50" grpId="0" animBg="1"/>
      <p:bldP spid="51" grpId="0" animBg="1"/>
      <p:bldP spid="52" grpId="0" animBg="1"/>
      <p:bldP spid="55" grpId="0" animBg="1"/>
      <p:bldP spid="24" grpId="0"/>
      <p:bldP spid="25" grpId="0"/>
      <p:bldP spid="2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Proof sketch (step 1):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14422"/>
            <a:ext cx="86787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   Lemma 1 </a:t>
            </a:r>
            <a:r>
              <a:rPr lang="en-US" altLang="zh-CN" sz="2200" dirty="0" smtClean="0">
                <a:latin typeface="Lucida Sans" pitchFamily="34" charset="0"/>
              </a:rPr>
              <a:t>(an improvement of </a:t>
            </a:r>
            <a:r>
              <a:rPr lang="en-US" altLang="zh-CN" sz="2200" dirty="0" err="1" smtClean="0">
                <a:latin typeface="Lucida Sans" pitchFamily="34" charset="0"/>
              </a:rPr>
              <a:t>Babai</a:t>
            </a:r>
            <a:r>
              <a:rPr lang="en-US" altLang="zh-CN" sz="2200" dirty="0" smtClean="0">
                <a:latin typeface="Lucida Sans" pitchFamily="34" charset="0"/>
              </a:rPr>
              <a:t>-Moran </a:t>
            </a:r>
            <a:r>
              <a:rPr lang="en-US" altLang="zh-CN" sz="2200" dirty="0" err="1" smtClean="0">
                <a:latin typeface="Lucida Sans" pitchFamily="34" charset="0"/>
              </a:rPr>
              <a:t>derandomization</a:t>
            </a:r>
            <a:r>
              <a:rPr lang="en-US" altLang="zh-CN" sz="2200" dirty="0" smtClean="0">
                <a:latin typeface="Lucida Sans" pitchFamily="34" charset="0"/>
              </a:rPr>
              <a:t> </a:t>
            </a:r>
            <a:r>
              <a:rPr lang="en-US" altLang="zh-CN" sz="2000" dirty="0" smtClean="0">
                <a:latin typeface="Lucida Sans" pitchFamily="34" charset="0"/>
              </a:rPr>
              <a:t>[BM88])</a:t>
            </a:r>
            <a:r>
              <a:rPr lang="zh-CN" altLang="en-US" sz="2000" dirty="0" smtClean="0">
                <a:latin typeface="Lucida Sans" pitchFamily="34" charset="0"/>
              </a:rPr>
              <a:t>：</a:t>
            </a:r>
            <a:endParaRPr lang="en-US" altLang="zh-CN" sz="2000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altLang="zh-CN" sz="1900" dirty="0" smtClean="0">
                <a:latin typeface="Lucida Sans" pitchFamily="34" charset="0"/>
              </a:rPr>
              <a:t>     There exist 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900" dirty="0" smtClean="0">
                <a:latin typeface="Lucida Sans" pitchFamily="34" charset="0"/>
              </a:rPr>
              <a:t> random tapes 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(r</a:t>
            </a:r>
            <a:r>
              <a:rPr lang="en-US" altLang="zh-CN" sz="1900" baseline="30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,r</a:t>
            </a:r>
            <a:r>
              <a:rPr lang="en-US" altLang="zh-CN" sz="1900" baseline="30000" dirty="0" smtClean="0">
                <a:solidFill>
                  <a:srgbClr val="0070C0"/>
                </a:solidFill>
                <a:latin typeface="Lucida Sans" pitchFamily="34" charset="0"/>
              </a:rPr>
              <a:t>2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,…</a:t>
            </a:r>
            <a:r>
              <a:rPr lang="en-US" altLang="zh-CN" sz="19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900" baseline="30000" dirty="0" err="1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)</a:t>
            </a:r>
            <a:r>
              <a:rPr lang="zh-CN" altLang="en-US" sz="1900" dirty="0" smtClean="0">
                <a:latin typeface="Lucida Sans" pitchFamily="34" charset="0"/>
              </a:rPr>
              <a:t>，</a:t>
            </a:r>
            <a:r>
              <a:rPr lang="en-US" altLang="zh-CN" sz="1900" dirty="0" err="1" smtClean="0">
                <a:latin typeface="Lucida Sans" pitchFamily="34" charset="0"/>
              </a:rPr>
              <a:t>s.t</a:t>
            </a:r>
            <a:r>
              <a:rPr lang="en-US" altLang="zh-CN" sz="1900" dirty="0" smtClean="0">
                <a:latin typeface="Lucida Sans" pitchFamily="34" charset="0"/>
              </a:rPr>
              <a:t>.</a:t>
            </a:r>
          </a:p>
          <a:p>
            <a:pPr>
              <a:buNone/>
            </a:pPr>
            <a:endParaRPr lang="en-US" altLang="zh-CN" sz="2400" dirty="0" smtClean="0">
              <a:latin typeface="Lucida San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71736" y="3000372"/>
            <a:ext cx="13573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P*(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,r</a:t>
            </a:r>
            <a:r>
              <a:rPr lang="en-US" altLang="zh-CN" sz="1600" baseline="30000" dirty="0" smtClean="0">
                <a:solidFill>
                  <a:srgbClr val="0070C0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,…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>
            <a:off x="3976694" y="349090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 flipH="1">
            <a:off x="3929058" y="314324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3976694" y="456247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 flipH="1">
            <a:off x="3976694" y="415765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33884" y="2847964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33884" y="3848096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333884" y="3205154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333884" y="4276724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57818" y="2928934"/>
            <a:ext cx="92869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V</a:t>
            </a:r>
            <a:r>
              <a:rPr lang="en-US" altLang="zh-CN" sz="1600" baseline="30000" dirty="0" smtClean="0"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=V(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rot="5400000">
            <a:off x="4358480" y="3713958"/>
            <a:ext cx="28575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14744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</a:t>
            </a:r>
            <a:r>
              <a:rPr lang="en-US" altLang="zh-CN" baseline="30000" dirty="0" err="1" smtClean="0"/>
              <a:t>i</a:t>
            </a:r>
            <a:r>
              <a:rPr lang="en-US" altLang="zh-CN" dirty="0" smtClean="0"/>
              <a:t>=[</a:t>
            </a:r>
            <a:r>
              <a:rPr lang="en-US" altLang="zh-CN" dirty="0" smtClean="0">
                <a:latin typeface="Lucida Sans" pitchFamily="34" charset="0"/>
              </a:rPr>
              <a:t>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 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2</a:t>
            </a:r>
            <a:r>
              <a:rPr lang="en-US" altLang="zh-CN" dirty="0" smtClean="0">
                <a:latin typeface="Lucida Sans" pitchFamily="34" charset="0"/>
              </a:rPr>
              <a:t>,…, 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m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24288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any false x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72066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accept  &lt;1-1/p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4" name="圆角矩形标注 23"/>
          <p:cNvSpPr/>
          <p:nvPr/>
        </p:nvSpPr>
        <p:spPr>
          <a:xfrm>
            <a:off x="785786" y="3500438"/>
            <a:ext cx="2714644" cy="785818"/>
          </a:xfrm>
          <a:prstGeom prst="wedgeRoundRectCallout">
            <a:avLst>
              <a:gd name="adj1" fmla="val 35420"/>
              <a:gd name="adj2" fmla="val -74807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P* knows the set of random tapes from which V will choose</a:t>
            </a:r>
            <a:endParaRPr lang="zh-CN" altLang="en-US" sz="14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85786" y="5357826"/>
            <a:ext cx="8358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zh-CN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altLang="zh-CN" dirty="0" smtClean="0">
                <a:latin typeface="Lucida Sans" pitchFamily="34" charset="0"/>
              </a:rPr>
              <a:t>Let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m</a:t>
            </a:r>
            <a:r>
              <a:rPr lang="en-US" altLang="zh-CN" dirty="0" smtClean="0">
                <a:latin typeface="Lucida Sans" pitchFamily="34" charset="0"/>
              </a:rPr>
              <a:t> be the round number</a:t>
            </a:r>
            <a:r>
              <a:rPr lang="zh-CN" altLang="en-US" dirty="0" smtClean="0">
                <a:latin typeface="Lucida Sans" pitchFamily="34" charset="0"/>
              </a:rPr>
              <a:t> </a:t>
            </a:r>
            <a:r>
              <a:rPr lang="en-US" altLang="zh-CN" dirty="0" smtClean="0">
                <a:latin typeface="Lucida Sans" pitchFamily="34" charset="0"/>
              </a:rPr>
              <a:t>and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q</a:t>
            </a:r>
            <a:r>
              <a:rPr lang="en-US" altLang="zh-CN" dirty="0" smtClean="0">
                <a:latin typeface="Lucida Sans" pitchFamily="34" charset="0"/>
              </a:rPr>
              <a:t> the length of a </a:t>
            </a:r>
            <a:r>
              <a:rPr lang="en-US" altLang="zh-CN" dirty="0" err="1" smtClean="0">
                <a:latin typeface="Lucida Sans" pitchFamily="34" charset="0"/>
              </a:rPr>
              <a:t>prover</a:t>
            </a:r>
            <a:r>
              <a:rPr lang="en-US" altLang="zh-CN" dirty="0" smtClean="0">
                <a:latin typeface="Lucida Sans" pitchFamily="34" charset="0"/>
              </a:rPr>
              <a:t> </a:t>
            </a:r>
            <a:r>
              <a:rPr lang="en-US" altLang="zh-CN" dirty="0" err="1" smtClean="0">
                <a:latin typeface="Lucida Sans" pitchFamily="34" charset="0"/>
              </a:rPr>
              <a:t>msg</a:t>
            </a:r>
            <a:endParaRPr lang="en-US" altLang="zh-CN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altLang="zh-CN" dirty="0" err="1" smtClean="0">
                <a:latin typeface="Lucida Sans" pitchFamily="34" charset="0"/>
              </a:rPr>
              <a:t>Babai</a:t>
            </a:r>
            <a:r>
              <a:rPr lang="en-US" altLang="zh-CN" dirty="0" smtClean="0">
                <a:latin typeface="Lucida Sans" pitchFamily="34" charset="0"/>
              </a:rPr>
              <a:t>-Moran [BM88]: 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p=</a:t>
            </a:r>
            <a:r>
              <a:rPr lang="en-US" altLang="zh-CN" dirty="0" err="1" smtClean="0">
                <a:solidFill>
                  <a:srgbClr val="0070C0"/>
                </a:solidFill>
                <a:latin typeface="Lucida Sans" pitchFamily="34" charset="0"/>
              </a:rPr>
              <a:t>q</a:t>
            </a:r>
            <a:r>
              <a:rPr lang="en-US" altLang="zh-CN" baseline="30000" dirty="0" err="1" smtClean="0">
                <a:solidFill>
                  <a:srgbClr val="0070C0"/>
                </a:solidFill>
                <a:latin typeface="Lucida Sans" pitchFamily="34" charset="0"/>
              </a:rPr>
              <a:t>m</a:t>
            </a:r>
            <a:endParaRPr lang="en-US" altLang="zh-CN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Improved</a:t>
            </a:r>
            <a:r>
              <a:rPr lang="en-US" altLang="zh-CN" dirty="0" smtClean="0">
                <a:latin typeface="Lucida Sans" pitchFamily="34" charset="0"/>
              </a:rPr>
              <a:t>: 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p=(q/log n)</a:t>
            </a:r>
            <a:r>
              <a:rPr lang="en-US" altLang="zh-CN" baseline="30000" dirty="0" smtClean="0">
                <a:solidFill>
                  <a:srgbClr val="0070C0"/>
                </a:solidFill>
                <a:latin typeface="Lucida Sans" pitchFamily="34" charset="0"/>
              </a:rPr>
              <a:t>m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20" grpId="0"/>
      <p:bldP spid="21" grpId="0"/>
      <p:bldP spid="23" grpId="0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Proof sketch (step 2):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14423"/>
            <a:ext cx="8401080" cy="14287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Lemma 2</a:t>
            </a:r>
            <a:r>
              <a:rPr lang="zh-CN" altLang="en-US" sz="2400" dirty="0" smtClean="0">
                <a:latin typeface="Lucida Sans" pitchFamily="34" charset="0"/>
              </a:rPr>
              <a:t>：</a:t>
            </a:r>
            <a:r>
              <a:rPr lang="en-US" altLang="zh-CN" sz="1900" dirty="0" smtClean="0">
                <a:latin typeface="Lucida Sans" pitchFamily="34" charset="0"/>
              </a:rPr>
              <a:t> There exists a false statement x and 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900" dirty="0" smtClean="0">
                <a:latin typeface="Lucida Sans" pitchFamily="34" charset="0"/>
              </a:rPr>
              <a:t> random tapes 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(r</a:t>
            </a:r>
            <a:r>
              <a:rPr lang="en-US" altLang="zh-CN" sz="1900" baseline="30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,r</a:t>
            </a:r>
            <a:r>
              <a:rPr lang="en-US" altLang="zh-CN" sz="1900" baseline="30000" dirty="0" smtClean="0">
                <a:solidFill>
                  <a:srgbClr val="0070C0"/>
                </a:solidFill>
                <a:latin typeface="Lucida Sans" pitchFamily="34" charset="0"/>
              </a:rPr>
              <a:t>2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,…</a:t>
            </a:r>
            <a:r>
              <a:rPr lang="en-US" altLang="zh-CN" sz="19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900" baseline="30000" dirty="0" err="1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) </a:t>
            </a:r>
            <a:r>
              <a:rPr lang="en-US" altLang="zh-CN" sz="1900" dirty="0" smtClean="0">
                <a:latin typeface="Lucida Sans" pitchFamily="34" charset="0"/>
              </a:rPr>
              <a:t>of</a:t>
            </a:r>
            <a:r>
              <a:rPr lang="en-US" altLang="zh-CN" sz="19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1900" dirty="0" smtClean="0">
                <a:latin typeface="Lucida Sans" pitchFamily="34" charset="0"/>
              </a:rPr>
              <a:t>the verifier such that  </a:t>
            </a:r>
          </a:p>
          <a:p>
            <a:pPr>
              <a:buNone/>
            </a:pPr>
            <a:endParaRPr lang="en-US" altLang="zh-CN" sz="2400" dirty="0" smtClean="0">
              <a:latin typeface="Lucida San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042" y="2990840"/>
            <a:ext cx="13573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P*(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,r</a:t>
            </a:r>
            <a:r>
              <a:rPr lang="en-US" altLang="zh-CN" sz="1600" baseline="30000" dirty="0" smtClean="0">
                <a:solidFill>
                  <a:srgbClr val="0070C0"/>
                </a:solidFill>
                <a:latin typeface="Lucida Sans" pitchFamily="34" charset="0"/>
              </a:rPr>
              <a:t>2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,…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>
            <a:off x="1547802" y="3562344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 flipH="1">
            <a:off x="1500166" y="321468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547802" y="4633914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 flipH="1">
            <a:off x="1547802" y="422909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04992" y="291940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04992" y="3919534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04992" y="327659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04992" y="434816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928926" y="3000372"/>
            <a:ext cx="92869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V</a:t>
            </a:r>
            <a:r>
              <a:rPr lang="en-US" altLang="zh-CN" sz="1600" baseline="30000" dirty="0" smtClean="0"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=V(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rot="5400000">
            <a:off x="1929588" y="3785396"/>
            <a:ext cx="28575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5852" y="53721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</a:t>
            </a:r>
            <a:r>
              <a:rPr lang="en-US" altLang="zh-CN" baseline="30000" dirty="0" err="1" smtClean="0"/>
              <a:t>i</a:t>
            </a:r>
            <a:r>
              <a:rPr lang="en-US" altLang="zh-CN" dirty="0" smtClean="0"/>
              <a:t>=[</a:t>
            </a:r>
            <a:r>
              <a:rPr lang="en-US" altLang="zh-CN" dirty="0" smtClean="0">
                <a:latin typeface="Lucida Sans" pitchFamily="34" charset="0"/>
              </a:rPr>
              <a:t>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 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2</a:t>
            </a:r>
            <a:r>
              <a:rPr lang="en-US" altLang="zh-CN" dirty="0" smtClean="0">
                <a:latin typeface="Lucida Sans" pitchFamily="34" charset="0"/>
              </a:rPr>
              <a:t>,…, r</a:t>
            </a:r>
            <a:r>
              <a:rPr lang="en-US" altLang="zh-CN" baseline="30000" dirty="0" smtClean="0">
                <a:latin typeface="Lucida Sans" pitchFamily="34" charset="0"/>
              </a:rPr>
              <a:t>i</a:t>
            </a:r>
            <a:r>
              <a:rPr lang="en-US" altLang="zh-CN" baseline="-25000" dirty="0" smtClean="0">
                <a:latin typeface="Lucida Sans" pitchFamily="34" charset="0"/>
              </a:rPr>
              <a:t>m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71604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false x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00298" y="47148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accept  &lt; 1-1/p</a:t>
            </a:r>
            <a:endParaRPr lang="zh-CN" alt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929190" y="3000372"/>
            <a:ext cx="78581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S(V*)</a:t>
            </a:r>
            <a:endParaRPr lang="en-US" altLang="zh-CN" sz="1600" dirty="0">
              <a:latin typeface="Lucida Sans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5834082" y="3562344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5786446" y="321468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834082" y="4633914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5834082" y="4229096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191272" y="291940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191272" y="3919534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r</a:t>
            </a:r>
            <a:r>
              <a:rPr lang="en-US" altLang="zh-CN" sz="1400" baseline="30000" dirty="0" smtClean="0">
                <a:latin typeface="Lucida Sans" pitchFamily="34" charset="0"/>
              </a:rPr>
              <a:t>i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191272" y="327659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1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6191272" y="4348162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Lucida Sans" pitchFamily="34" charset="0"/>
              </a:rPr>
              <a:t>p</a:t>
            </a:r>
            <a:r>
              <a:rPr lang="en-US" altLang="zh-CN" sz="1400" baseline="-25000" dirty="0" smtClean="0">
                <a:latin typeface="Lucida Sans" pitchFamily="34" charset="0"/>
              </a:rPr>
              <a:t>m</a:t>
            </a:r>
            <a:endParaRPr lang="en-US" altLang="zh-CN" sz="1400" dirty="0">
              <a:latin typeface="Lucida Sans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191404" y="2919402"/>
            <a:ext cx="15478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V*</a:t>
            </a: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≡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latin typeface="Lucida Sans" pitchFamily="34" charset="0"/>
              </a:rPr>
              <a:t>V</a:t>
            </a:r>
            <a:r>
              <a:rPr lang="en-US" altLang="zh-CN" sz="1600" baseline="30000" dirty="0" smtClean="0"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=V(</a:t>
            </a:r>
            <a:r>
              <a:rPr lang="en-US" altLang="zh-CN" sz="1600" dirty="0" err="1" smtClean="0">
                <a:latin typeface="Lucida Sans" pitchFamily="34" charset="0"/>
              </a:rPr>
              <a:t>r</a:t>
            </a:r>
            <a:r>
              <a:rPr lang="en-US" altLang="zh-CN" sz="1600" baseline="30000" dirty="0" err="1" smtClean="0">
                <a:latin typeface="Lucida Sans" pitchFamily="34" charset="0"/>
              </a:rPr>
              <a:t>i</a:t>
            </a:r>
            <a:r>
              <a:rPr lang="en-US" altLang="zh-CN" sz="1600" dirty="0" smtClean="0">
                <a:latin typeface="Lucida Sans" pitchFamily="34" charset="0"/>
              </a:rPr>
              <a:t>)</a:t>
            </a:r>
            <a:endParaRPr lang="en-US" altLang="zh-CN" sz="1600" dirty="0">
              <a:latin typeface="Lucida Sans" pitchFamily="34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rot="5400000">
            <a:off x="6215868" y="3785396"/>
            <a:ext cx="28575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29322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false x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29454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accept </a:t>
            </a:r>
          </a:p>
          <a:p>
            <a:r>
              <a:rPr lang="en-US" altLang="zh-CN" dirty="0" smtClean="0"/>
              <a:t>w/ prob. 1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43372" y="3357562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&amp;</a:t>
            </a:r>
            <a:endParaRPr lang="zh-CN" altLang="en-US" sz="54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4" grpId="0"/>
      <p:bldP spid="35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27530"/>
            <a:ext cx="8229600" cy="178139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7400" dirty="0" smtClean="0">
                <a:latin typeface="Lucida Sans" pitchFamily="34" charset="0"/>
              </a:rPr>
              <a:t>Now we group the 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7400" dirty="0" smtClean="0">
                <a:latin typeface="Lucida Sans" pitchFamily="34" charset="0"/>
              </a:rPr>
              <a:t> verifiers 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7400" baseline="30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 ,…</a:t>
            </a:r>
            <a:r>
              <a:rPr lang="en-US" altLang="zh-CN" sz="7400" dirty="0" err="1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7400" baseline="30000" dirty="0" err="1" smtClean="0">
                <a:solidFill>
                  <a:srgbClr val="0070C0"/>
                </a:solidFill>
                <a:latin typeface="Lucida Sans" pitchFamily="34" charset="0"/>
              </a:rPr>
              <a:t>p</a:t>
            </a:r>
            <a:r>
              <a:rPr lang="en-US" altLang="zh-CN" sz="7400" baseline="-25000" dirty="0" smtClean="0">
                <a:solidFill>
                  <a:srgbClr val="0070C0"/>
                </a:solidFill>
                <a:latin typeface="Lucida Sans" pitchFamily="34" charset="0"/>
              </a:rPr>
              <a:t>  </a:t>
            </a:r>
            <a:r>
              <a:rPr lang="en-US" altLang="zh-CN" sz="7400" dirty="0" smtClean="0">
                <a:latin typeface="Lucida Sans" pitchFamily="34" charset="0"/>
              </a:rPr>
              <a:t> (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7400" baseline="30000" dirty="0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7400" dirty="0" smtClean="0">
                <a:latin typeface="Lucida Sans" pitchFamily="34" charset="0"/>
              </a:rPr>
              <a:t>=V(</a:t>
            </a:r>
            <a:r>
              <a:rPr lang="en-US" altLang="zh-CN" sz="7400" dirty="0" err="1" smtClean="0">
                <a:solidFill>
                  <a:srgbClr val="0070C0"/>
                </a:solidFill>
                <a:latin typeface="Lucida Sans" pitchFamily="34" charset="0"/>
              </a:rPr>
              <a:t>r</a:t>
            </a:r>
            <a:r>
              <a:rPr lang="en-US" altLang="zh-CN" sz="7400" baseline="30000" dirty="0" err="1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7400" dirty="0" smtClean="0">
                <a:latin typeface="Lucida Sans" pitchFamily="34" charset="0"/>
              </a:rPr>
              <a:t>)) as follows: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7400" dirty="0" smtClean="0">
                <a:latin typeface="Lucida Sans" pitchFamily="34" charset="0"/>
              </a:rPr>
              <a:t>	If two verifiers 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7400" baseline="30000" dirty="0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7400" baseline="-25000" dirty="0" smtClean="0">
                <a:latin typeface="Lucida Sans" pitchFamily="34" charset="0"/>
              </a:rPr>
              <a:t> </a:t>
            </a:r>
            <a:r>
              <a:rPr lang="en-US" altLang="zh-CN" sz="7400" dirty="0" smtClean="0">
                <a:latin typeface="Lucida Sans" pitchFamily="34" charset="0"/>
              </a:rPr>
              <a:t>and </a:t>
            </a:r>
            <a:r>
              <a:rPr lang="en-US" altLang="zh-CN" sz="7400" dirty="0" err="1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7400" baseline="30000" dirty="0" err="1" smtClean="0">
                <a:solidFill>
                  <a:srgbClr val="0070C0"/>
                </a:solidFill>
                <a:latin typeface="Lucida Sans" pitchFamily="34" charset="0"/>
              </a:rPr>
              <a:t>j</a:t>
            </a:r>
            <a:r>
              <a:rPr lang="en-US" altLang="zh-CN" sz="7400" dirty="0" smtClean="0">
                <a:latin typeface="Lucida Sans" pitchFamily="34" charset="0"/>
              </a:rPr>
              <a:t>  share the same first </a:t>
            </a:r>
            <a:r>
              <a:rPr lang="en-US" altLang="zh-CN" sz="7400" dirty="0" smtClean="0">
                <a:solidFill>
                  <a:srgbClr val="0070C0"/>
                </a:solidFill>
                <a:latin typeface="Lucida Sans" pitchFamily="34" charset="0"/>
              </a:rPr>
              <a:t>k-1</a:t>
            </a:r>
            <a:r>
              <a:rPr lang="en-US" altLang="zh-CN" sz="7400" dirty="0" smtClean="0">
                <a:latin typeface="Lucida Sans" pitchFamily="34" charset="0"/>
              </a:rPr>
              <a:t> next-message-steps [V</a:t>
            </a:r>
            <a:r>
              <a:rPr lang="en-US" altLang="zh-CN" sz="7400" baseline="-25000" dirty="0" smtClean="0">
                <a:latin typeface="Lucida Sans" pitchFamily="34" charset="0"/>
              </a:rPr>
              <a:t>1</a:t>
            </a:r>
            <a:r>
              <a:rPr lang="en-US" altLang="zh-CN" sz="7400" dirty="0" smtClean="0">
                <a:latin typeface="Lucida Sans" pitchFamily="34" charset="0"/>
              </a:rPr>
              <a:t>,…,V</a:t>
            </a:r>
            <a:r>
              <a:rPr lang="en-US" altLang="zh-CN" sz="7400" baseline="-25000" dirty="0" smtClean="0">
                <a:latin typeface="Lucida Sans" pitchFamily="34" charset="0"/>
              </a:rPr>
              <a:t>k-1</a:t>
            </a:r>
            <a:r>
              <a:rPr lang="en-US" altLang="zh-CN" sz="7400" dirty="0" smtClean="0">
                <a:latin typeface="Lucida Sans" pitchFamily="34" charset="0"/>
              </a:rPr>
              <a:t>]  (i.e., they share the same randomness up to the (k-1)-</a:t>
            </a:r>
            <a:r>
              <a:rPr lang="en-US" altLang="zh-CN" sz="7400" dirty="0" err="1" smtClean="0">
                <a:latin typeface="Lucida Sans" pitchFamily="34" charset="0"/>
              </a:rPr>
              <a:t>st</a:t>
            </a:r>
            <a:r>
              <a:rPr lang="en-US" altLang="zh-CN" sz="7400" dirty="0" smtClean="0">
                <a:latin typeface="Lucida Sans" pitchFamily="34" charset="0"/>
              </a:rPr>
              <a:t> step), we put them in the same group</a:t>
            </a:r>
          </a:p>
          <a:p>
            <a:pPr>
              <a:buNone/>
            </a:pPr>
            <a:endParaRPr lang="en-US" altLang="zh-CN" dirty="0" smtClean="0">
              <a:solidFill>
                <a:srgbClr val="0070C0"/>
              </a:solidFill>
              <a:latin typeface="Lucida Sans" pitchFamily="34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              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latin typeface="Lucida Sans" pitchFamily="34" charset="0"/>
              </a:rPr>
              <a:t>Proof sketch (last step):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571744"/>
            <a:ext cx="41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736" y="3071810"/>
            <a:ext cx="41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7173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grpSp>
        <p:nvGrpSpPr>
          <p:cNvPr id="2" name="组合 116"/>
          <p:cNvGrpSpPr/>
          <p:nvPr/>
        </p:nvGrpSpPr>
        <p:grpSpPr>
          <a:xfrm>
            <a:off x="1200818" y="2643182"/>
            <a:ext cx="2681794" cy="2959254"/>
            <a:chOff x="597394" y="3068960"/>
            <a:chExt cx="2681794" cy="2959254"/>
          </a:xfrm>
        </p:grpSpPr>
        <p:cxnSp>
          <p:nvCxnSpPr>
            <p:cNvPr id="44" name="直接箭头连接符 43"/>
            <p:cNvCxnSpPr>
              <a:stCxn id="7" idx="4"/>
              <a:endCxn id="45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82"/>
            <p:cNvGrpSpPr/>
            <p:nvPr/>
          </p:nvGrpSpPr>
          <p:grpSpPr>
            <a:xfrm>
              <a:off x="597394" y="3068960"/>
              <a:ext cx="2681794" cy="2959254"/>
              <a:chOff x="597394" y="3068960"/>
              <a:chExt cx="2681794" cy="2959254"/>
            </a:xfrm>
          </p:grpSpPr>
          <p:sp>
            <p:nvSpPr>
              <p:cNvPr id="5" name="流程图: 联系 4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流程图: 联系 5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流程图: 联系 6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5" idx="4"/>
                <a:endCxn id="6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20" name="直接箭头连接符 19"/>
                <p:cNvCxnSpPr>
                  <a:stCxn id="7" idx="3"/>
                  <a:endCxn id="2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流程图: 联系 2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" name="组合 31"/>
              <p:cNvGrpSpPr/>
              <p:nvPr/>
            </p:nvGrpSpPr>
            <p:grpSpPr>
              <a:xfrm rot="15886633">
                <a:off x="1855380" y="4384787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33" name="直接箭头连接符 32"/>
                <p:cNvCxnSpPr>
                  <a:endCxn id="34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流程图: 联系 33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流程图: 联系 44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0" name="直接箭头连接符 49"/>
                <p:cNvCxnSpPr>
                  <a:endCxn id="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流程图: 联系 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2" name="直接连接符 51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7" name="直接箭头连接符 56"/>
                <p:cNvCxnSpPr>
                  <a:endCxn id="58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流程图: 联系 57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66" name="直接连接符 65"/>
              <p:cNvCxnSpPr>
                <a:stCxn id="2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>
                <a:stCxn id="45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72" name="直接箭头连接符 71"/>
                <p:cNvCxnSpPr>
                  <a:endCxn id="7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流程图: 联系 7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74" name="直接连接符 73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4716016" y="2857496"/>
            <a:ext cx="4427984" cy="923330"/>
            <a:chOff x="4716016" y="2857496"/>
            <a:chExt cx="4427984" cy="923330"/>
          </a:xfrm>
        </p:grpSpPr>
        <p:sp>
          <p:nvSpPr>
            <p:cNvPr id="154" name="TextBox 153"/>
            <p:cNvSpPr txBox="1"/>
            <p:nvPr/>
          </p:nvSpPr>
          <p:spPr>
            <a:xfrm>
              <a:off x="4716016" y="2857496"/>
              <a:ext cx="44279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altLang="zh-CN" dirty="0" smtClean="0"/>
                <a:t> Each         represents a next-</a:t>
              </a:r>
              <a:r>
                <a:rPr lang="en-US" altLang="zh-CN" dirty="0" err="1" smtClean="0"/>
                <a:t>msg</a:t>
              </a:r>
              <a:r>
                <a:rPr lang="en-US" altLang="zh-CN" dirty="0" smtClean="0"/>
                <a:t>-function (determined by the randomness used for this step)</a:t>
              </a:r>
              <a:endParaRPr lang="zh-CN" altLang="en-US" dirty="0"/>
            </a:p>
          </p:txBody>
        </p:sp>
        <p:sp>
          <p:nvSpPr>
            <p:cNvPr id="155" name="流程图: 联系 154"/>
            <p:cNvSpPr/>
            <p:nvPr/>
          </p:nvSpPr>
          <p:spPr>
            <a:xfrm flipH="1">
              <a:off x="5643570" y="3000372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latin typeface="Lucida Sans" pitchFamily="34" charset="0"/>
              </a:rPr>
              <a:t>Proof sketch (last step):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571744"/>
            <a:ext cx="44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736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71736" y="3714752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grpSp>
        <p:nvGrpSpPr>
          <p:cNvPr id="2" name="组合 116"/>
          <p:cNvGrpSpPr/>
          <p:nvPr/>
        </p:nvGrpSpPr>
        <p:grpSpPr>
          <a:xfrm>
            <a:off x="1142976" y="2643182"/>
            <a:ext cx="3024336" cy="3537684"/>
            <a:chOff x="539552" y="3068960"/>
            <a:chExt cx="3024336" cy="3537684"/>
          </a:xfrm>
        </p:grpSpPr>
        <p:cxnSp>
          <p:nvCxnSpPr>
            <p:cNvPr id="44" name="直接箭头连接符 43"/>
            <p:cNvCxnSpPr>
              <a:stCxn id="7" idx="4"/>
              <a:endCxn id="45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82"/>
            <p:cNvGrpSpPr/>
            <p:nvPr/>
          </p:nvGrpSpPr>
          <p:grpSpPr>
            <a:xfrm>
              <a:off x="539552" y="3068960"/>
              <a:ext cx="3024336" cy="3537684"/>
              <a:chOff x="539552" y="3068960"/>
              <a:chExt cx="3024336" cy="3537684"/>
            </a:xfrm>
          </p:grpSpPr>
          <p:sp>
            <p:nvSpPr>
              <p:cNvPr id="5" name="流程图: 联系 4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流程图: 联系 5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流程图: 联系 6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5" idx="4"/>
                <a:endCxn id="6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20" name="直接箭头连接符 19"/>
                <p:cNvCxnSpPr>
                  <a:stCxn id="7" idx="3"/>
                  <a:endCxn id="2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流程图: 联系 2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" name="组合 31"/>
              <p:cNvGrpSpPr/>
              <p:nvPr/>
            </p:nvGrpSpPr>
            <p:grpSpPr>
              <a:xfrm rot="15886633">
                <a:off x="1855380" y="4384787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33" name="直接箭头连接符 32"/>
                <p:cNvCxnSpPr>
                  <a:endCxn id="34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流程图: 联系 33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流程图: 联系 44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0" name="直接箭头连接符 49"/>
                <p:cNvCxnSpPr>
                  <a:endCxn id="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流程图: 联系 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2" name="直接连接符 51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7" name="直接箭头连接符 56"/>
                <p:cNvCxnSpPr>
                  <a:endCxn id="58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流程图: 联系 57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66" name="直接连接符 65"/>
              <p:cNvCxnSpPr>
                <a:stCxn id="2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>
                <a:stCxn id="45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72" name="直接箭头连接符 71"/>
                <p:cNvCxnSpPr>
                  <a:endCxn id="7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流程图: 联系 7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74" name="直接连接符 73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39552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m</a:t>
                </a:r>
                <a:endParaRPr lang="zh-CN" altLang="en-US" baseline="30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043608" y="6237312"/>
                <a:ext cx="781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FF0000"/>
                    </a:solidFill>
                    <a:latin typeface="Lucida Sans" pitchFamily="34" charset="0"/>
                  </a:rPr>
                  <a:t>m+1</a:t>
                </a:r>
                <a:endParaRPr lang="zh-CN" altLang="en-US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987824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n</a:t>
                </a:r>
                <a:endParaRPr lang="zh-CN" altLang="en-US" baseline="30000" dirty="0"/>
              </a:p>
            </p:txBody>
          </p:sp>
        </p:grpSp>
      </p:grpSp>
      <p:sp>
        <p:nvSpPr>
          <p:cNvPr id="154" name="TextBox 153"/>
          <p:cNvSpPr txBox="1"/>
          <p:nvPr/>
        </p:nvSpPr>
        <p:spPr>
          <a:xfrm>
            <a:off x="4716016" y="2857496"/>
            <a:ext cx="442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Each         represents a next-</a:t>
            </a:r>
            <a:r>
              <a:rPr lang="en-US" altLang="zh-CN" dirty="0" err="1" smtClean="0"/>
              <a:t>msg</a:t>
            </a:r>
            <a:r>
              <a:rPr lang="en-US" altLang="zh-CN" dirty="0" smtClean="0"/>
              <a:t>-function (determined by the randomness used for this step)</a:t>
            </a:r>
            <a:endParaRPr lang="zh-CN" altLang="en-US" dirty="0"/>
          </a:p>
        </p:txBody>
      </p:sp>
      <p:sp>
        <p:nvSpPr>
          <p:cNvPr id="155" name="流程图: 联系 154"/>
          <p:cNvSpPr/>
          <p:nvPr/>
        </p:nvSpPr>
        <p:spPr>
          <a:xfrm flipH="1">
            <a:off x="5643570" y="30003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TextBox 155"/>
          <p:cNvSpPr txBox="1"/>
          <p:nvPr/>
        </p:nvSpPr>
        <p:spPr>
          <a:xfrm>
            <a:off x="4714876" y="392906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Each path represents a verifier</a:t>
            </a:r>
            <a:endParaRPr lang="zh-CN" alt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4714876" y="464344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A tree represents a group of verifiers </a:t>
            </a:r>
            <a:endParaRPr lang="zh-CN" alt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49" name="内容占位符 2"/>
          <p:cNvSpPr txBox="1">
            <a:spLocks/>
          </p:cNvSpPr>
          <p:nvPr/>
        </p:nvSpPr>
        <p:spPr>
          <a:xfrm>
            <a:off x="251520" y="927530"/>
            <a:ext cx="8229600" cy="178139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Now we group the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p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verifiers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V</a:t>
            </a:r>
            <a:r>
              <a:rPr kumimoji="0" lang="en-US" altLang="zh-CN" sz="7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1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,…</a:t>
            </a:r>
            <a:r>
              <a:rPr kumimoji="0" lang="en-US" altLang="zh-CN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V</a:t>
            </a:r>
            <a:r>
              <a:rPr kumimoji="0" lang="en-US" altLang="zh-CN" sz="7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p</a:t>
            </a:r>
            <a:r>
              <a:rPr kumimoji="0" lang="en-US" altLang="zh-CN" sz="7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(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V</a:t>
            </a:r>
            <a:r>
              <a:rPr kumimoji="0" lang="en-US" altLang="zh-CN" sz="7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i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=V(</a:t>
            </a:r>
            <a:r>
              <a:rPr kumimoji="0" lang="en-US" altLang="zh-CN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r</a:t>
            </a:r>
            <a:r>
              <a:rPr kumimoji="0" lang="en-US" altLang="zh-CN" sz="7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i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)) as follows: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	If two verifiers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V</a:t>
            </a:r>
            <a:r>
              <a:rPr kumimoji="0" lang="en-US" altLang="zh-CN" sz="7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i</a:t>
            </a:r>
            <a:r>
              <a:rPr kumimoji="0" lang="en-US" altLang="zh-CN" sz="7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and </a:t>
            </a:r>
            <a:r>
              <a:rPr kumimoji="0" lang="en-US" altLang="zh-CN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V</a:t>
            </a:r>
            <a:r>
              <a:rPr kumimoji="0" lang="en-US" altLang="zh-CN" sz="7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j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 share the same first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k-1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next-message-steps [V</a:t>
            </a:r>
            <a:r>
              <a:rPr kumimoji="0" lang="en-US" altLang="zh-CN" sz="7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1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,…,V</a:t>
            </a:r>
            <a:r>
              <a:rPr kumimoji="0" lang="en-US" altLang="zh-CN" sz="7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k-1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]  (i.e., they share the same randomness up to the (k-1)-</a:t>
            </a:r>
            <a:r>
              <a:rPr kumimoji="0" lang="en-US" altLang="zh-CN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st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step), we put them in the same group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900" dirty="0" smtClean="0">
                <a:latin typeface="Lucida Sans" pitchFamily="34" charset="0"/>
              </a:rPr>
              <a:t>We now have (a polynomial number of) trees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latin typeface="Lucida Sans" pitchFamily="34" charset="0"/>
              </a:rPr>
              <a:t>Proof sketch (last step):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grpSp>
        <p:nvGrpSpPr>
          <p:cNvPr id="2" name="组合 116"/>
          <p:cNvGrpSpPr/>
          <p:nvPr/>
        </p:nvGrpSpPr>
        <p:grpSpPr>
          <a:xfrm>
            <a:off x="142844" y="2357430"/>
            <a:ext cx="3024336" cy="3537684"/>
            <a:chOff x="539552" y="3068960"/>
            <a:chExt cx="3024336" cy="3537684"/>
          </a:xfrm>
        </p:grpSpPr>
        <p:cxnSp>
          <p:nvCxnSpPr>
            <p:cNvPr id="44" name="直接箭头连接符 43"/>
            <p:cNvCxnSpPr>
              <a:stCxn id="7" idx="4"/>
              <a:endCxn id="45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82"/>
            <p:cNvGrpSpPr/>
            <p:nvPr/>
          </p:nvGrpSpPr>
          <p:grpSpPr>
            <a:xfrm>
              <a:off x="539552" y="3068960"/>
              <a:ext cx="3024336" cy="3537684"/>
              <a:chOff x="539552" y="3068960"/>
              <a:chExt cx="3024336" cy="3537684"/>
            </a:xfrm>
          </p:grpSpPr>
          <p:sp>
            <p:nvSpPr>
              <p:cNvPr id="5" name="流程图: 联系 4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流程图: 联系 5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流程图: 联系 6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5" idx="4"/>
                <a:endCxn id="6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20" name="直接箭头连接符 19"/>
                <p:cNvCxnSpPr>
                  <a:stCxn id="7" idx="3"/>
                  <a:endCxn id="2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流程图: 联系 2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" name="组合 31"/>
              <p:cNvGrpSpPr/>
              <p:nvPr/>
            </p:nvGrpSpPr>
            <p:grpSpPr>
              <a:xfrm rot="15886633">
                <a:off x="1829747" y="4423878"/>
                <a:ext cx="453139" cy="453140"/>
                <a:chOff x="1223036" y="4386935"/>
                <a:chExt cx="453139" cy="453140"/>
              </a:xfrm>
            </p:grpSpPr>
            <p:cxnSp>
              <p:nvCxnSpPr>
                <p:cNvPr id="33" name="直接箭头连接符 32"/>
                <p:cNvCxnSpPr>
                  <a:endCxn id="34" idx="7"/>
                </p:cNvCxnSpPr>
                <p:nvPr/>
              </p:nvCxnSpPr>
              <p:spPr>
                <a:xfrm flipH="1">
                  <a:off x="1345961" y="4386935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流程图: 联系 33"/>
                <p:cNvSpPr/>
                <p:nvPr/>
              </p:nvSpPr>
              <p:spPr>
                <a:xfrm>
                  <a:off x="1223036" y="4696059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流程图: 联系 44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0" name="直接箭头连接符 49"/>
                <p:cNvCxnSpPr>
                  <a:endCxn id="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流程图: 联系 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2" name="直接连接符 51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7" name="直接箭头连接符 56"/>
                <p:cNvCxnSpPr>
                  <a:endCxn id="58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流程图: 联系 57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66" name="直接连接符 65"/>
              <p:cNvCxnSpPr>
                <a:stCxn id="2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>
                <a:stCxn id="45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72" name="直接箭头连接符 71"/>
                <p:cNvCxnSpPr>
                  <a:endCxn id="7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流程图: 联系 7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74" name="直接连接符 73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39552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1</a:t>
                </a:r>
                <a:endParaRPr lang="zh-CN" altLang="en-US" baseline="30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043608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2</a:t>
                </a:r>
                <a:endParaRPr lang="zh-CN" altLang="en-US" baseline="30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897006" y="6237312"/>
                <a:ext cx="666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m-1</a:t>
                </a:r>
                <a:endParaRPr lang="zh-CN" altLang="en-US" baseline="30000" dirty="0"/>
              </a:p>
            </p:txBody>
          </p:sp>
        </p:grpSp>
      </p:grpSp>
      <p:grpSp>
        <p:nvGrpSpPr>
          <p:cNvPr id="19" name="组合 83"/>
          <p:cNvGrpSpPr/>
          <p:nvPr/>
        </p:nvGrpSpPr>
        <p:grpSpPr>
          <a:xfrm>
            <a:off x="2951156" y="2357430"/>
            <a:ext cx="2739636" cy="3537684"/>
            <a:chOff x="539552" y="3068960"/>
            <a:chExt cx="2739636" cy="3537684"/>
          </a:xfrm>
        </p:grpSpPr>
        <p:sp>
          <p:nvSpPr>
            <p:cNvPr id="85" name="流程图: 联系 84"/>
            <p:cNvSpPr/>
            <p:nvPr/>
          </p:nvSpPr>
          <p:spPr>
            <a:xfrm>
              <a:off x="1691680" y="306896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流程图: 联系 85"/>
            <p:cNvSpPr/>
            <p:nvPr/>
          </p:nvSpPr>
          <p:spPr>
            <a:xfrm>
              <a:off x="1691680" y="357301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流程图: 联系 86"/>
            <p:cNvSpPr/>
            <p:nvPr/>
          </p:nvSpPr>
          <p:spPr>
            <a:xfrm>
              <a:off x="1691680" y="429309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8" name="直接连接符 87"/>
            <p:cNvCxnSpPr/>
            <p:nvPr/>
          </p:nvCxnSpPr>
          <p:spPr>
            <a:xfrm>
              <a:off x="1763688" y="3789040"/>
              <a:ext cx="0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>
              <a:stCxn id="85" idx="4"/>
              <a:endCxn id="86" idx="0"/>
            </p:cNvCxnSpPr>
            <p:nvPr/>
          </p:nvCxnSpPr>
          <p:spPr>
            <a:xfrm>
              <a:off x="1763688" y="3212976"/>
              <a:ext cx="0" cy="36004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30"/>
            <p:cNvGrpSpPr/>
            <p:nvPr/>
          </p:nvGrpSpPr>
          <p:grpSpPr>
            <a:xfrm>
              <a:off x="1259632" y="4416021"/>
              <a:ext cx="453139" cy="453139"/>
              <a:chOff x="1259632" y="4416021"/>
              <a:chExt cx="453139" cy="453139"/>
            </a:xfrm>
          </p:grpSpPr>
          <p:cxnSp>
            <p:nvCxnSpPr>
              <p:cNvPr id="114" name="直接箭头连接符 113"/>
              <p:cNvCxnSpPr>
                <a:stCxn id="87" idx="3"/>
                <a:endCxn id="115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流程图: 联系 114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31"/>
            <p:cNvGrpSpPr/>
            <p:nvPr/>
          </p:nvGrpSpPr>
          <p:grpSpPr>
            <a:xfrm rot="15886633">
              <a:off x="1807518" y="4423877"/>
              <a:ext cx="453140" cy="453140"/>
              <a:chOff x="1225061" y="4364799"/>
              <a:chExt cx="453140" cy="453140"/>
            </a:xfrm>
          </p:grpSpPr>
          <p:cxnSp>
            <p:nvCxnSpPr>
              <p:cNvPr id="112" name="直接箭头连接符 111"/>
              <p:cNvCxnSpPr>
                <a:endCxn id="113" idx="7"/>
              </p:cNvCxnSpPr>
              <p:nvPr/>
            </p:nvCxnSpPr>
            <p:spPr>
              <a:xfrm flipH="1">
                <a:off x="1347987" y="4364799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流程图: 联系 112"/>
              <p:cNvSpPr/>
              <p:nvPr/>
            </p:nvSpPr>
            <p:spPr>
              <a:xfrm>
                <a:off x="1225061" y="4673923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2" name="直接连接符 91"/>
            <p:cNvCxnSpPr/>
            <p:nvPr/>
          </p:nvCxnSpPr>
          <p:spPr>
            <a:xfrm>
              <a:off x="1907704" y="4797152"/>
              <a:ext cx="144016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流程图: 联系 92"/>
            <p:cNvSpPr/>
            <p:nvPr/>
          </p:nvSpPr>
          <p:spPr>
            <a:xfrm>
              <a:off x="1619672" y="472514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48"/>
            <p:cNvGrpSpPr/>
            <p:nvPr/>
          </p:nvGrpSpPr>
          <p:grpSpPr>
            <a:xfrm rot="20545396">
              <a:off x="597394" y="5575075"/>
              <a:ext cx="453139" cy="453139"/>
              <a:chOff x="1259632" y="4416021"/>
              <a:chExt cx="453139" cy="453139"/>
            </a:xfrm>
          </p:grpSpPr>
          <p:cxnSp>
            <p:nvCxnSpPr>
              <p:cNvPr id="110" name="直接箭头连接符 109"/>
              <p:cNvCxnSpPr>
                <a:endCxn id="111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流程图: 联系 110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5" name="直接连接符 94"/>
            <p:cNvCxnSpPr/>
            <p:nvPr/>
          </p:nvCxnSpPr>
          <p:spPr>
            <a:xfrm flipH="1">
              <a:off x="1907704" y="6021288"/>
              <a:ext cx="720080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55"/>
            <p:cNvGrpSpPr/>
            <p:nvPr/>
          </p:nvGrpSpPr>
          <p:grpSpPr>
            <a:xfrm rot="17186141">
              <a:off x="954440" y="5572080"/>
              <a:ext cx="453139" cy="453139"/>
              <a:chOff x="1259632" y="4416021"/>
              <a:chExt cx="453139" cy="453139"/>
            </a:xfrm>
          </p:grpSpPr>
          <p:cxnSp>
            <p:nvCxnSpPr>
              <p:cNvPr id="108" name="直接箭头连接符 107"/>
              <p:cNvCxnSpPr>
                <a:endCxn id="109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流程图: 联系 108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7" name="直接连接符 96"/>
            <p:cNvCxnSpPr>
              <a:stCxn id="115" idx="3"/>
            </p:cNvCxnSpPr>
            <p:nvPr/>
          </p:nvCxnSpPr>
          <p:spPr>
            <a:xfrm flipH="1">
              <a:off x="1043608" y="4848069"/>
              <a:ext cx="237115" cy="597155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stCxn id="93" idx="4"/>
            </p:cNvCxnSpPr>
            <p:nvPr/>
          </p:nvCxnSpPr>
          <p:spPr>
            <a:xfrm flipH="1">
              <a:off x="1619672" y="4869160"/>
              <a:ext cx="72008" cy="576064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70"/>
            <p:cNvGrpSpPr/>
            <p:nvPr/>
          </p:nvGrpSpPr>
          <p:grpSpPr>
            <a:xfrm rot="16993697">
              <a:off x="2823842" y="5557305"/>
              <a:ext cx="448485" cy="462207"/>
              <a:chOff x="1259632" y="4416021"/>
              <a:chExt cx="453139" cy="453139"/>
            </a:xfrm>
          </p:grpSpPr>
          <p:cxnSp>
            <p:nvCxnSpPr>
              <p:cNvPr id="106" name="直接箭头连接符 105"/>
              <p:cNvCxnSpPr>
                <a:endCxn id="107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流程图: 联系 106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0" name="直接连接符 99"/>
            <p:cNvCxnSpPr/>
            <p:nvPr/>
          </p:nvCxnSpPr>
          <p:spPr>
            <a:xfrm>
              <a:off x="2339752" y="4869160"/>
              <a:ext cx="504056" cy="576064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>
              <a:off x="1331640" y="4941168"/>
              <a:ext cx="0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>
              <a:off x="1763688" y="4869160"/>
              <a:ext cx="216024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39552" y="623731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70C0"/>
                  </a:solidFill>
                  <a:latin typeface="Lucida Sans" pitchFamily="34" charset="0"/>
                </a:rPr>
                <a:t>V</a:t>
              </a:r>
              <a:r>
                <a:rPr lang="en-US" altLang="zh-CN" baseline="30000" dirty="0" err="1" smtClean="0">
                  <a:solidFill>
                    <a:srgbClr val="0070C0"/>
                  </a:solidFill>
                  <a:latin typeface="Lucida Sans" pitchFamily="34" charset="0"/>
                </a:rPr>
                <a:t>m</a:t>
              </a:r>
              <a:endParaRPr lang="zh-CN" altLang="en-US" baseline="30000" dirty="0"/>
            </a:p>
          </p:txBody>
        </p:sp>
      </p:grpSp>
      <p:cxnSp>
        <p:nvCxnSpPr>
          <p:cNvPr id="116" name="直接箭头连接符 115"/>
          <p:cNvCxnSpPr/>
          <p:nvPr/>
        </p:nvCxnSpPr>
        <p:spPr>
          <a:xfrm flipH="1">
            <a:off x="4103284" y="3725582"/>
            <a:ext cx="72008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117"/>
          <p:cNvGrpSpPr/>
          <p:nvPr/>
        </p:nvGrpSpPr>
        <p:grpSpPr>
          <a:xfrm>
            <a:off x="6321366" y="2357430"/>
            <a:ext cx="2713958" cy="3465676"/>
            <a:chOff x="597394" y="3068960"/>
            <a:chExt cx="2713958" cy="3465676"/>
          </a:xfrm>
        </p:grpSpPr>
        <p:cxnSp>
          <p:nvCxnSpPr>
            <p:cNvPr id="119" name="直接箭头连接符 118"/>
            <p:cNvCxnSpPr>
              <a:stCxn id="123" idx="4"/>
              <a:endCxn id="129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组合 82"/>
            <p:cNvGrpSpPr/>
            <p:nvPr/>
          </p:nvGrpSpPr>
          <p:grpSpPr>
            <a:xfrm>
              <a:off x="597394" y="3068960"/>
              <a:ext cx="2713958" cy="3465676"/>
              <a:chOff x="597394" y="3068960"/>
              <a:chExt cx="2713958" cy="3465676"/>
            </a:xfrm>
          </p:grpSpPr>
          <p:sp>
            <p:nvSpPr>
              <p:cNvPr id="121" name="流程图: 联系 120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流程图: 联系 121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流程图: 联系 122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24" name="直接连接符 123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>
                <a:stCxn id="121" idx="4"/>
                <a:endCxn id="122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50" name="直接箭头连接符 149"/>
                <p:cNvCxnSpPr>
                  <a:stCxn id="123" idx="3"/>
                  <a:endCxn id="1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流程图: 联系 1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0" name="组合 31"/>
              <p:cNvGrpSpPr/>
              <p:nvPr/>
            </p:nvGrpSpPr>
            <p:grpSpPr>
              <a:xfrm rot="15886633">
                <a:off x="1852735" y="4423878"/>
                <a:ext cx="453140" cy="453140"/>
                <a:chOff x="1220944" y="4409828"/>
                <a:chExt cx="453140" cy="453140"/>
              </a:xfrm>
            </p:grpSpPr>
            <p:cxnSp>
              <p:nvCxnSpPr>
                <p:cNvPr id="148" name="直接箭头连接符 147"/>
                <p:cNvCxnSpPr>
                  <a:endCxn id="149" idx="7"/>
                </p:cNvCxnSpPr>
                <p:nvPr/>
              </p:nvCxnSpPr>
              <p:spPr>
                <a:xfrm flipH="1">
                  <a:off x="1343870" y="4409828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流程图: 联系 148"/>
                <p:cNvSpPr/>
                <p:nvPr/>
              </p:nvSpPr>
              <p:spPr>
                <a:xfrm>
                  <a:off x="1220944" y="4718952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28" name="直接连接符 127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流程图: 联系 128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1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46" name="直接箭头连接符 145"/>
                <p:cNvCxnSpPr>
                  <a:endCxn id="147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流程图: 联系 146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1" name="直接连接符 130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44" name="直接箭头连接符 143"/>
                <p:cNvCxnSpPr>
                  <a:endCxn id="145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流程图: 联系 144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3" name="直接连接符 132"/>
              <p:cNvCxnSpPr>
                <a:stCxn id="15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>
                <a:stCxn id="129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142" name="直接箭头连接符 141"/>
                <p:cNvCxnSpPr>
                  <a:endCxn id="14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流程图: 联系 14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6" name="直接连接符 135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/>
              <p:cNvSpPr txBox="1"/>
              <p:nvPr/>
            </p:nvSpPr>
            <p:spPr>
              <a:xfrm>
                <a:off x="2843808" y="6165304"/>
                <a:ext cx="4675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p</a:t>
                </a:r>
                <a:endParaRPr lang="zh-CN" altLang="en-US" baseline="30000" dirty="0"/>
              </a:p>
            </p:txBody>
          </p:sp>
        </p:grpSp>
      </p:grpSp>
      <p:cxnSp>
        <p:nvCxnSpPr>
          <p:cNvPr id="153" name="直接连接符 152"/>
          <p:cNvCxnSpPr/>
          <p:nvPr/>
        </p:nvCxnSpPr>
        <p:spPr>
          <a:xfrm>
            <a:off x="5892738" y="3643314"/>
            <a:ext cx="586810" cy="1026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321234" y="5429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baseline="30000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endParaRPr lang="zh-CN" altLang="en-US" baseline="30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321102" y="2285992"/>
            <a:ext cx="43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321102" y="2786058"/>
            <a:ext cx="43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321102" y="3429000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120" name="Footer Placeholder 1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latin typeface="Lucida Sans" pitchFamily="34" charset="0"/>
              </a:rPr>
              <a:t>Proof sketch (last step):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grpSp>
        <p:nvGrpSpPr>
          <p:cNvPr id="2" name="组合 116"/>
          <p:cNvGrpSpPr/>
          <p:nvPr/>
        </p:nvGrpSpPr>
        <p:grpSpPr>
          <a:xfrm>
            <a:off x="107990" y="2428868"/>
            <a:ext cx="3024336" cy="3537684"/>
            <a:chOff x="539552" y="3068960"/>
            <a:chExt cx="3024336" cy="3537684"/>
          </a:xfrm>
        </p:grpSpPr>
        <p:cxnSp>
          <p:nvCxnSpPr>
            <p:cNvPr id="44" name="直接箭头连接符 43"/>
            <p:cNvCxnSpPr>
              <a:stCxn id="7" idx="4"/>
              <a:endCxn id="45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82"/>
            <p:cNvGrpSpPr/>
            <p:nvPr/>
          </p:nvGrpSpPr>
          <p:grpSpPr>
            <a:xfrm>
              <a:off x="539552" y="3068960"/>
              <a:ext cx="3024336" cy="3537684"/>
              <a:chOff x="539552" y="3068960"/>
              <a:chExt cx="3024336" cy="3537684"/>
            </a:xfrm>
          </p:grpSpPr>
          <p:sp>
            <p:nvSpPr>
              <p:cNvPr id="5" name="流程图: 联系 4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流程图: 联系 5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流程图: 联系 6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5" idx="4"/>
                <a:endCxn id="6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20" name="直接箭头连接符 19"/>
                <p:cNvCxnSpPr>
                  <a:stCxn id="7" idx="3"/>
                  <a:endCxn id="2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流程图: 联系 2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" name="组合 31"/>
              <p:cNvGrpSpPr/>
              <p:nvPr/>
            </p:nvGrpSpPr>
            <p:grpSpPr>
              <a:xfrm rot="15886633">
                <a:off x="1829747" y="4423878"/>
                <a:ext cx="453139" cy="453140"/>
                <a:chOff x="1223036" y="4386935"/>
                <a:chExt cx="453139" cy="453140"/>
              </a:xfrm>
            </p:grpSpPr>
            <p:cxnSp>
              <p:nvCxnSpPr>
                <p:cNvPr id="33" name="直接箭头连接符 32"/>
                <p:cNvCxnSpPr>
                  <a:endCxn id="34" idx="7"/>
                </p:cNvCxnSpPr>
                <p:nvPr/>
              </p:nvCxnSpPr>
              <p:spPr>
                <a:xfrm flipH="1">
                  <a:off x="1345961" y="4386935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流程图: 联系 33"/>
                <p:cNvSpPr/>
                <p:nvPr/>
              </p:nvSpPr>
              <p:spPr>
                <a:xfrm>
                  <a:off x="1223036" y="4696059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流程图: 联系 44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0" name="直接箭头连接符 49"/>
                <p:cNvCxnSpPr>
                  <a:endCxn id="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流程图: 联系 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2" name="直接连接符 51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57" name="直接箭头连接符 56"/>
                <p:cNvCxnSpPr>
                  <a:endCxn id="58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流程图: 联系 57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66" name="直接连接符 65"/>
              <p:cNvCxnSpPr>
                <a:stCxn id="2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>
                <a:stCxn id="45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72" name="直接箭头连接符 71"/>
                <p:cNvCxnSpPr>
                  <a:endCxn id="7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流程图: 联系 7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74" name="直接连接符 73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539552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1</a:t>
                </a:r>
                <a:endParaRPr lang="zh-CN" altLang="en-US" baseline="30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043608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2</a:t>
                </a:r>
                <a:endParaRPr lang="zh-CN" altLang="en-US" baseline="30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987824" y="623731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smtClean="0">
                    <a:solidFill>
                      <a:srgbClr val="0070C0"/>
                    </a:solidFill>
                    <a:latin typeface="Lucida Sans" pitchFamily="34" charset="0"/>
                  </a:rPr>
                  <a:t>i-1</a:t>
                </a:r>
                <a:endParaRPr lang="zh-CN" altLang="en-US" baseline="30000" dirty="0"/>
              </a:p>
            </p:txBody>
          </p:sp>
        </p:grpSp>
      </p:grpSp>
      <p:grpSp>
        <p:nvGrpSpPr>
          <p:cNvPr id="15" name="组合 83"/>
          <p:cNvGrpSpPr/>
          <p:nvPr/>
        </p:nvGrpSpPr>
        <p:grpSpPr>
          <a:xfrm>
            <a:off x="2916302" y="2428868"/>
            <a:ext cx="2739636" cy="3537684"/>
            <a:chOff x="539552" y="3068960"/>
            <a:chExt cx="2739636" cy="3537684"/>
          </a:xfrm>
        </p:grpSpPr>
        <p:sp>
          <p:nvSpPr>
            <p:cNvPr id="85" name="流程图: 联系 84"/>
            <p:cNvSpPr/>
            <p:nvPr/>
          </p:nvSpPr>
          <p:spPr>
            <a:xfrm>
              <a:off x="1691680" y="306896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流程图: 联系 85"/>
            <p:cNvSpPr/>
            <p:nvPr/>
          </p:nvSpPr>
          <p:spPr>
            <a:xfrm>
              <a:off x="1691680" y="357301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流程图: 联系 86"/>
            <p:cNvSpPr/>
            <p:nvPr/>
          </p:nvSpPr>
          <p:spPr>
            <a:xfrm>
              <a:off x="1691680" y="429309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8" name="直接连接符 87"/>
            <p:cNvCxnSpPr/>
            <p:nvPr/>
          </p:nvCxnSpPr>
          <p:spPr>
            <a:xfrm>
              <a:off x="1763688" y="3789040"/>
              <a:ext cx="0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>
              <a:stCxn id="85" idx="4"/>
              <a:endCxn id="86" idx="0"/>
            </p:cNvCxnSpPr>
            <p:nvPr/>
          </p:nvCxnSpPr>
          <p:spPr>
            <a:xfrm>
              <a:off x="1763688" y="3212976"/>
              <a:ext cx="0" cy="36004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30"/>
            <p:cNvGrpSpPr/>
            <p:nvPr/>
          </p:nvGrpSpPr>
          <p:grpSpPr>
            <a:xfrm>
              <a:off x="1259632" y="4416021"/>
              <a:ext cx="453139" cy="453139"/>
              <a:chOff x="1259632" y="4416021"/>
              <a:chExt cx="453139" cy="453139"/>
            </a:xfrm>
          </p:grpSpPr>
          <p:cxnSp>
            <p:nvCxnSpPr>
              <p:cNvPr id="114" name="直接箭头连接符 113"/>
              <p:cNvCxnSpPr>
                <a:stCxn id="87" idx="3"/>
                <a:endCxn id="115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流程图: 联系 114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31"/>
            <p:cNvGrpSpPr/>
            <p:nvPr/>
          </p:nvGrpSpPr>
          <p:grpSpPr>
            <a:xfrm rot="15886633">
              <a:off x="1807518" y="4423877"/>
              <a:ext cx="453140" cy="453140"/>
              <a:chOff x="1225061" y="4364799"/>
              <a:chExt cx="453140" cy="453140"/>
            </a:xfrm>
          </p:grpSpPr>
          <p:cxnSp>
            <p:nvCxnSpPr>
              <p:cNvPr id="112" name="直接箭头连接符 111"/>
              <p:cNvCxnSpPr>
                <a:endCxn id="113" idx="7"/>
              </p:cNvCxnSpPr>
              <p:nvPr/>
            </p:nvCxnSpPr>
            <p:spPr>
              <a:xfrm flipH="1">
                <a:off x="1347987" y="4364799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流程图: 联系 112"/>
              <p:cNvSpPr/>
              <p:nvPr/>
            </p:nvSpPr>
            <p:spPr>
              <a:xfrm>
                <a:off x="1225061" y="4673923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2" name="直接连接符 91"/>
            <p:cNvCxnSpPr/>
            <p:nvPr/>
          </p:nvCxnSpPr>
          <p:spPr>
            <a:xfrm>
              <a:off x="1907704" y="4797152"/>
              <a:ext cx="144016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流程图: 联系 92"/>
            <p:cNvSpPr/>
            <p:nvPr/>
          </p:nvSpPr>
          <p:spPr>
            <a:xfrm>
              <a:off x="1619672" y="472514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48"/>
            <p:cNvGrpSpPr/>
            <p:nvPr/>
          </p:nvGrpSpPr>
          <p:grpSpPr>
            <a:xfrm rot="20545396">
              <a:off x="597394" y="5575075"/>
              <a:ext cx="453139" cy="453139"/>
              <a:chOff x="1259632" y="4416021"/>
              <a:chExt cx="453139" cy="453139"/>
            </a:xfrm>
          </p:grpSpPr>
          <p:cxnSp>
            <p:nvCxnSpPr>
              <p:cNvPr id="110" name="直接箭头连接符 109"/>
              <p:cNvCxnSpPr>
                <a:endCxn id="111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流程图: 联系 110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5" name="直接连接符 94"/>
            <p:cNvCxnSpPr/>
            <p:nvPr/>
          </p:nvCxnSpPr>
          <p:spPr>
            <a:xfrm flipH="1">
              <a:off x="1907704" y="6021288"/>
              <a:ext cx="720080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55"/>
            <p:cNvGrpSpPr/>
            <p:nvPr/>
          </p:nvGrpSpPr>
          <p:grpSpPr>
            <a:xfrm rot="17186141">
              <a:off x="954440" y="5572080"/>
              <a:ext cx="453139" cy="453139"/>
              <a:chOff x="1259632" y="4416021"/>
              <a:chExt cx="453139" cy="453139"/>
            </a:xfrm>
          </p:grpSpPr>
          <p:cxnSp>
            <p:nvCxnSpPr>
              <p:cNvPr id="108" name="直接箭头连接符 107"/>
              <p:cNvCxnSpPr>
                <a:endCxn id="109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流程图: 联系 108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97" name="直接连接符 96"/>
            <p:cNvCxnSpPr>
              <a:stCxn id="115" idx="3"/>
            </p:cNvCxnSpPr>
            <p:nvPr/>
          </p:nvCxnSpPr>
          <p:spPr>
            <a:xfrm flipH="1">
              <a:off x="1043608" y="4848069"/>
              <a:ext cx="237115" cy="597155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stCxn id="93" idx="4"/>
            </p:cNvCxnSpPr>
            <p:nvPr/>
          </p:nvCxnSpPr>
          <p:spPr>
            <a:xfrm flipH="1">
              <a:off x="1619672" y="4869160"/>
              <a:ext cx="72008" cy="576064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70"/>
            <p:cNvGrpSpPr/>
            <p:nvPr/>
          </p:nvGrpSpPr>
          <p:grpSpPr>
            <a:xfrm rot="16993697">
              <a:off x="2823842" y="5557305"/>
              <a:ext cx="448485" cy="462207"/>
              <a:chOff x="1259632" y="4416021"/>
              <a:chExt cx="453139" cy="453139"/>
            </a:xfrm>
          </p:grpSpPr>
          <p:cxnSp>
            <p:nvCxnSpPr>
              <p:cNvPr id="106" name="直接箭头连接符 105"/>
              <p:cNvCxnSpPr>
                <a:endCxn id="107" idx="7"/>
              </p:cNvCxnSpPr>
              <p:nvPr/>
            </p:nvCxnSpPr>
            <p:spPr>
              <a:xfrm flipH="1">
                <a:off x="1382557" y="4416021"/>
                <a:ext cx="330214" cy="3302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流程图: 联系 106"/>
              <p:cNvSpPr/>
              <p:nvPr/>
            </p:nvSpPr>
            <p:spPr>
              <a:xfrm>
                <a:off x="125963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0" name="直接连接符 99"/>
            <p:cNvCxnSpPr/>
            <p:nvPr/>
          </p:nvCxnSpPr>
          <p:spPr>
            <a:xfrm>
              <a:off x="2339752" y="4869160"/>
              <a:ext cx="504056" cy="576064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>
              <a:off x="1331640" y="4941168"/>
              <a:ext cx="0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>
              <a:off x="1763688" y="4869160"/>
              <a:ext cx="216024" cy="504056"/>
            </a:xfrm>
            <a:prstGeom prst="line">
              <a:avLst/>
            </a:prstGeom>
            <a:ln w="28575"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39552" y="623731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70C0"/>
                  </a:solidFill>
                  <a:latin typeface="Lucida Sans" pitchFamily="34" charset="0"/>
                </a:rPr>
                <a:t>V</a:t>
              </a:r>
              <a:r>
                <a:rPr lang="en-US" altLang="zh-CN" baseline="30000" dirty="0" err="1" smtClean="0">
                  <a:solidFill>
                    <a:srgbClr val="0070C0"/>
                  </a:solidFill>
                  <a:latin typeface="Lucida Sans" pitchFamily="34" charset="0"/>
                </a:rPr>
                <a:t>m</a:t>
              </a:r>
              <a:endParaRPr lang="zh-CN" altLang="en-US" baseline="30000" dirty="0"/>
            </a:p>
          </p:txBody>
        </p:sp>
      </p:grpSp>
      <p:cxnSp>
        <p:nvCxnSpPr>
          <p:cNvPr id="116" name="直接箭头连接符 115"/>
          <p:cNvCxnSpPr/>
          <p:nvPr/>
        </p:nvCxnSpPr>
        <p:spPr>
          <a:xfrm flipH="1">
            <a:off x="4068430" y="3797020"/>
            <a:ext cx="72008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117"/>
          <p:cNvGrpSpPr/>
          <p:nvPr/>
        </p:nvGrpSpPr>
        <p:grpSpPr>
          <a:xfrm>
            <a:off x="6286512" y="2428868"/>
            <a:ext cx="2713958" cy="3465676"/>
            <a:chOff x="597394" y="3068960"/>
            <a:chExt cx="2713958" cy="3465676"/>
          </a:xfrm>
        </p:grpSpPr>
        <p:cxnSp>
          <p:nvCxnSpPr>
            <p:cNvPr id="119" name="直接箭头连接符 118"/>
            <p:cNvCxnSpPr>
              <a:stCxn id="123" idx="4"/>
              <a:endCxn id="129" idx="0"/>
            </p:cNvCxnSpPr>
            <p:nvPr/>
          </p:nvCxnSpPr>
          <p:spPr>
            <a:xfrm flipH="1">
              <a:off x="1691680" y="4437112"/>
              <a:ext cx="72008" cy="28803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组合 82"/>
            <p:cNvGrpSpPr/>
            <p:nvPr/>
          </p:nvGrpSpPr>
          <p:grpSpPr>
            <a:xfrm>
              <a:off x="597394" y="3068960"/>
              <a:ext cx="2713958" cy="3465676"/>
              <a:chOff x="597394" y="3068960"/>
              <a:chExt cx="2713958" cy="3465676"/>
            </a:xfrm>
          </p:grpSpPr>
          <p:sp>
            <p:nvSpPr>
              <p:cNvPr id="121" name="流程图: 联系 120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流程图: 联系 121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流程图: 联系 122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24" name="直接连接符 123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>
                <a:stCxn id="121" idx="4"/>
                <a:endCxn id="122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组合 30"/>
              <p:cNvGrpSpPr/>
              <p:nvPr/>
            </p:nvGrpSpPr>
            <p:grpSpPr>
              <a:xfrm>
                <a:off x="1259632" y="4416021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50" name="直接箭头连接符 149"/>
                <p:cNvCxnSpPr>
                  <a:stCxn id="123" idx="3"/>
                  <a:endCxn id="151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流程图: 联系 150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6" name="组合 31"/>
              <p:cNvGrpSpPr/>
              <p:nvPr/>
            </p:nvGrpSpPr>
            <p:grpSpPr>
              <a:xfrm rot="15886633">
                <a:off x="1852735" y="4423878"/>
                <a:ext cx="453140" cy="453140"/>
                <a:chOff x="1220944" y="4409828"/>
                <a:chExt cx="453140" cy="453140"/>
              </a:xfrm>
            </p:grpSpPr>
            <p:cxnSp>
              <p:nvCxnSpPr>
                <p:cNvPr id="148" name="直接箭头连接符 147"/>
                <p:cNvCxnSpPr>
                  <a:endCxn id="149" idx="7"/>
                </p:cNvCxnSpPr>
                <p:nvPr/>
              </p:nvCxnSpPr>
              <p:spPr>
                <a:xfrm flipH="1">
                  <a:off x="1343870" y="4409828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流程图: 联系 148"/>
                <p:cNvSpPr/>
                <p:nvPr/>
              </p:nvSpPr>
              <p:spPr>
                <a:xfrm>
                  <a:off x="1220944" y="4718952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28" name="直接连接符 127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流程图: 联系 128"/>
              <p:cNvSpPr/>
              <p:nvPr/>
            </p:nvSpPr>
            <p:spPr>
              <a:xfrm>
                <a:off x="1619672" y="472514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7" name="组合 48"/>
              <p:cNvGrpSpPr/>
              <p:nvPr/>
            </p:nvGrpSpPr>
            <p:grpSpPr>
              <a:xfrm rot="20545396">
                <a:off x="597394" y="5575075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46" name="直接箭头连接符 145"/>
                <p:cNvCxnSpPr>
                  <a:endCxn id="147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流程图: 联系 146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1" name="直接连接符 130"/>
              <p:cNvCxnSpPr/>
              <p:nvPr/>
            </p:nvCxnSpPr>
            <p:spPr>
              <a:xfrm flipH="1">
                <a:off x="1907704" y="6021288"/>
                <a:ext cx="72008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组合 55"/>
              <p:cNvGrpSpPr/>
              <p:nvPr/>
            </p:nvGrpSpPr>
            <p:grpSpPr>
              <a:xfrm rot="17186141">
                <a:off x="954440" y="5572080"/>
                <a:ext cx="453139" cy="453139"/>
                <a:chOff x="1259632" y="4416021"/>
                <a:chExt cx="453139" cy="453139"/>
              </a:xfrm>
            </p:grpSpPr>
            <p:cxnSp>
              <p:nvCxnSpPr>
                <p:cNvPr id="144" name="直接箭头连接符 143"/>
                <p:cNvCxnSpPr>
                  <a:endCxn id="145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流程图: 联系 144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3" name="直接连接符 132"/>
              <p:cNvCxnSpPr>
                <a:stCxn id="151" idx="3"/>
              </p:cNvCxnSpPr>
              <p:nvPr/>
            </p:nvCxnSpPr>
            <p:spPr>
              <a:xfrm flipH="1">
                <a:off x="1043608" y="4848069"/>
                <a:ext cx="237115" cy="597155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>
                <a:stCxn id="129" idx="4"/>
              </p:cNvCxnSpPr>
              <p:nvPr/>
            </p:nvCxnSpPr>
            <p:spPr>
              <a:xfrm flipH="1">
                <a:off x="1619672" y="4869160"/>
                <a:ext cx="72008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组合 70"/>
              <p:cNvGrpSpPr/>
              <p:nvPr/>
            </p:nvGrpSpPr>
            <p:grpSpPr>
              <a:xfrm rot="16993697">
                <a:off x="2823842" y="5557305"/>
                <a:ext cx="448485" cy="462207"/>
                <a:chOff x="1259632" y="4416021"/>
                <a:chExt cx="453139" cy="453139"/>
              </a:xfrm>
            </p:grpSpPr>
            <p:cxnSp>
              <p:nvCxnSpPr>
                <p:cNvPr id="142" name="直接箭头连接符 141"/>
                <p:cNvCxnSpPr>
                  <a:endCxn id="143" idx="7"/>
                </p:cNvCxnSpPr>
                <p:nvPr/>
              </p:nvCxnSpPr>
              <p:spPr>
                <a:xfrm flipH="1">
                  <a:off x="1382557" y="4416021"/>
                  <a:ext cx="330214" cy="3302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流程图: 联系 142"/>
                <p:cNvSpPr/>
                <p:nvPr/>
              </p:nvSpPr>
              <p:spPr>
                <a:xfrm>
                  <a:off x="1259632" y="4725144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36" name="直接连接符 135"/>
              <p:cNvCxnSpPr/>
              <p:nvPr/>
            </p:nvCxnSpPr>
            <p:spPr>
              <a:xfrm>
                <a:off x="2339752" y="4869160"/>
                <a:ext cx="504056" cy="57606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>
                <a:off x="1331640" y="4941168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63688" y="4869160"/>
                <a:ext cx="216024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/>
              <p:cNvSpPr txBox="1"/>
              <p:nvPr/>
            </p:nvSpPr>
            <p:spPr>
              <a:xfrm>
                <a:off x="2843808" y="6165304"/>
                <a:ext cx="4675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baseline="300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p</a:t>
                </a:r>
                <a:endParaRPr lang="zh-CN" altLang="en-US" baseline="30000" dirty="0"/>
              </a:p>
            </p:txBody>
          </p:sp>
        </p:grpSp>
      </p:grpSp>
      <p:cxnSp>
        <p:nvCxnSpPr>
          <p:cNvPr id="153" name="直接连接符 152"/>
          <p:cNvCxnSpPr/>
          <p:nvPr/>
        </p:nvCxnSpPr>
        <p:spPr>
          <a:xfrm>
            <a:off x="5857884" y="3714752"/>
            <a:ext cx="586810" cy="1026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286380" y="55007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baseline="30000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endParaRPr lang="zh-CN" altLang="en-US" baseline="30000" dirty="0"/>
          </a:p>
        </p:txBody>
      </p:sp>
      <p:sp>
        <p:nvSpPr>
          <p:cNvPr id="118" name="内容占位符 2"/>
          <p:cNvSpPr txBox="1">
            <a:spLocks/>
          </p:cNvSpPr>
          <p:nvPr/>
        </p:nvSpPr>
        <p:spPr>
          <a:xfrm>
            <a:off x="428596" y="92867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We then prove that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there is a tree sharing the same </a:t>
            </a:r>
            <a:r>
              <a:rPr lang="en-US" altLang="zh-CN" dirty="0" smtClean="0">
                <a:latin typeface="Lucida Sans" pitchFamily="34" charset="0"/>
              </a:rPr>
              <a:t>[V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,…,V</a:t>
            </a:r>
            <a:r>
              <a:rPr lang="en-US" altLang="zh-CN" baseline="-25000" dirty="0" smtClean="0">
                <a:latin typeface="Lucida Sans" pitchFamily="34" charset="0"/>
              </a:rPr>
              <a:t>k-1</a:t>
            </a:r>
            <a:r>
              <a:rPr lang="en-US" altLang="zh-CN" dirty="0" smtClean="0">
                <a:latin typeface="Lucida Sans" pitchFamily="34" charset="0"/>
              </a:rPr>
              <a:t>], but have t different k-</a:t>
            </a:r>
            <a:r>
              <a:rPr lang="en-US" altLang="zh-CN" dirty="0" err="1" smtClean="0">
                <a:latin typeface="Lucida Sans" pitchFamily="34" charset="0"/>
              </a:rPr>
              <a:t>th</a:t>
            </a:r>
            <a:r>
              <a:rPr lang="en-US" altLang="zh-CN" dirty="0" smtClean="0">
                <a:latin typeface="Lucida Sans" pitchFamily="34" charset="0"/>
              </a:rPr>
              <a:t> steps, V</a:t>
            </a:r>
            <a:r>
              <a:rPr lang="en-US" altLang="zh-CN" baseline="30000" dirty="0" smtClean="0">
                <a:latin typeface="Lucida Sans" pitchFamily="34" charset="0"/>
              </a:rPr>
              <a:t>1</a:t>
            </a:r>
            <a:r>
              <a:rPr lang="en-US" altLang="zh-CN" baseline="-25000" dirty="0" smtClean="0">
                <a:latin typeface="Lucida Sans" pitchFamily="34" charset="0"/>
              </a:rPr>
              <a:t>k</a:t>
            </a:r>
            <a:r>
              <a:rPr lang="en-US" altLang="zh-CN" dirty="0" smtClean="0">
                <a:latin typeface="Lucida Sans" pitchFamily="34" charset="0"/>
              </a:rPr>
              <a:t>,…,</a:t>
            </a:r>
            <a:r>
              <a:rPr lang="en-US" altLang="zh-CN" dirty="0" err="1" smtClean="0">
                <a:latin typeface="Lucida Sans" pitchFamily="34" charset="0"/>
              </a:rPr>
              <a:t>V</a:t>
            </a:r>
            <a:r>
              <a:rPr lang="en-US" altLang="zh-CN" baseline="30000" dirty="0" err="1" smtClean="0">
                <a:latin typeface="Lucida Sans" pitchFamily="34" charset="0"/>
              </a:rPr>
              <a:t>t</a:t>
            </a:r>
            <a:r>
              <a:rPr lang="en-US" altLang="zh-CN" baseline="-25000" dirty="0" err="1" smtClean="0">
                <a:latin typeface="Lucida Sans" pitchFamily="34" charset="0"/>
              </a:rPr>
              <a:t>k</a:t>
            </a:r>
            <a:r>
              <a:rPr lang="en-US" altLang="zh-CN" baseline="-25000" dirty="0" smtClean="0">
                <a:latin typeface="Lucida Sans" pitchFamily="34" charset="0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, and</a:t>
            </a:r>
            <a:r>
              <a:rPr lang="en-US" altLang="zh-CN" baseline="0" dirty="0" smtClean="0">
                <a:latin typeface="Lucida Sans" pitchFamily="34" charset="0"/>
              </a:rPr>
              <a:t> a code</a:t>
            </a:r>
            <a:r>
              <a:rPr lang="en-US" altLang="zh-CN" dirty="0" smtClean="0">
                <a:latin typeface="Lucida Sans" pitchFamily="34" charset="0"/>
              </a:rPr>
              <a:t> V′</a:t>
            </a:r>
            <a:r>
              <a:rPr lang="en-US" altLang="zh-CN" dirty="0" smtClean="0">
                <a:solidFill>
                  <a:srgbClr val="FF0000"/>
                </a:solidFill>
              </a:rPr>
              <a:t> ≡</a:t>
            </a:r>
            <a:r>
              <a:rPr lang="en-US" altLang="zh-CN" dirty="0" smtClean="0">
                <a:latin typeface="Lucida Sans" pitchFamily="34" charset="0"/>
              </a:rPr>
              <a:t> [V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,…,V</a:t>
            </a:r>
            <a:r>
              <a:rPr lang="en-US" altLang="zh-CN" baseline="-25000" dirty="0" smtClean="0">
                <a:latin typeface="Lucida Sans" pitchFamily="34" charset="0"/>
              </a:rPr>
              <a:t>k-1</a:t>
            </a:r>
            <a:r>
              <a:rPr lang="en-US" altLang="zh-CN" dirty="0" smtClean="0">
                <a:latin typeface="Lucida Sans" pitchFamily="34" charset="0"/>
              </a:rPr>
              <a:t>] 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120" name="圆角矩形 119"/>
          <p:cNvSpPr/>
          <p:nvPr/>
        </p:nvSpPr>
        <p:spPr>
          <a:xfrm>
            <a:off x="2857488" y="2285992"/>
            <a:ext cx="2928958" cy="385765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4286248" y="2357430"/>
            <a:ext cx="43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86248" y="2857496"/>
            <a:ext cx="43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286248" y="3500438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sp>
        <p:nvSpPr>
          <p:cNvPr id="139" name="右大括号 138"/>
          <p:cNvSpPr/>
          <p:nvPr/>
        </p:nvSpPr>
        <p:spPr>
          <a:xfrm>
            <a:off x="4714876" y="2571744"/>
            <a:ext cx="285752" cy="114300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TextBox 139"/>
          <p:cNvSpPr txBox="1"/>
          <p:nvPr/>
        </p:nvSpPr>
        <p:spPr>
          <a:xfrm>
            <a:off x="500062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V′</a:t>
            </a:r>
            <a:endParaRPr lang="zh-CN" alt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357554" y="3786190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30000" dirty="0" smtClean="0"/>
              <a:t>1</a:t>
            </a:r>
            <a:r>
              <a:rPr lang="en-US" altLang="zh-CN" baseline="-25000" dirty="0" smtClean="0"/>
              <a:t>K</a:t>
            </a:r>
            <a:endParaRPr lang="zh-CN" altLang="en-US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000496" y="3786190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30000" dirty="0" smtClean="0"/>
              <a:t>2</a:t>
            </a:r>
            <a:r>
              <a:rPr lang="en-US" altLang="zh-CN" baseline="-25000" dirty="0" smtClean="0"/>
              <a:t>K</a:t>
            </a:r>
            <a:endParaRPr lang="zh-CN" altLang="en-US" baseline="-2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572000" y="3786190"/>
            <a:ext cx="59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30000" dirty="0" err="1" smtClean="0"/>
              <a:t>t</a:t>
            </a:r>
            <a:r>
              <a:rPr lang="en-US" altLang="zh-CN" baseline="-25000" dirty="0" err="1" smtClean="0"/>
              <a:t>K</a:t>
            </a:r>
            <a:endParaRPr lang="zh-CN" altLang="en-US" baseline="-25000" dirty="0"/>
          </a:p>
        </p:txBody>
      </p:sp>
      <p:sp>
        <p:nvSpPr>
          <p:cNvPr id="154" name="Slide Number Placeholder 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latin typeface="Lucida Sans" pitchFamily="34" charset="0"/>
              </a:rPr>
              <a:t>Proof sketch (last step):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grpSp>
        <p:nvGrpSpPr>
          <p:cNvPr id="155" name="组合 116"/>
          <p:cNvGrpSpPr/>
          <p:nvPr/>
        </p:nvGrpSpPr>
        <p:grpSpPr>
          <a:xfrm>
            <a:off x="954481" y="2571744"/>
            <a:ext cx="3619535" cy="3624702"/>
            <a:chOff x="-679517" y="3068960"/>
            <a:chExt cx="4669853" cy="3891948"/>
          </a:xfrm>
        </p:grpSpPr>
        <p:cxnSp>
          <p:nvCxnSpPr>
            <p:cNvPr id="156" name="直接箭头连接符 155"/>
            <p:cNvCxnSpPr>
              <a:stCxn id="160" idx="4"/>
              <a:endCxn id="166" idx="0"/>
            </p:cNvCxnSpPr>
            <p:nvPr/>
          </p:nvCxnSpPr>
          <p:spPr>
            <a:xfrm rot="5400000">
              <a:off x="1225346" y="4454975"/>
              <a:ext cx="556207" cy="520481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组合 82"/>
            <p:cNvGrpSpPr/>
            <p:nvPr/>
          </p:nvGrpSpPr>
          <p:grpSpPr>
            <a:xfrm>
              <a:off x="-679517" y="3068960"/>
              <a:ext cx="4669853" cy="3891948"/>
              <a:chOff x="-679517" y="3068960"/>
              <a:chExt cx="4669853" cy="3891948"/>
            </a:xfrm>
          </p:grpSpPr>
          <p:sp>
            <p:nvSpPr>
              <p:cNvPr id="158" name="流程图: 联系 157"/>
              <p:cNvSpPr/>
              <p:nvPr/>
            </p:nvSpPr>
            <p:spPr>
              <a:xfrm>
                <a:off x="1691680" y="306896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9" name="流程图: 联系 158"/>
              <p:cNvSpPr/>
              <p:nvPr/>
            </p:nvSpPr>
            <p:spPr>
              <a:xfrm>
                <a:off x="1691680" y="357301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0" name="流程图: 联系 6"/>
              <p:cNvSpPr/>
              <p:nvPr/>
            </p:nvSpPr>
            <p:spPr>
              <a:xfrm>
                <a:off x="1691680" y="4293096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61" name="直接连接符 160"/>
              <p:cNvCxnSpPr/>
              <p:nvPr/>
            </p:nvCxnSpPr>
            <p:spPr>
              <a:xfrm>
                <a:off x="1763688" y="3789040"/>
                <a:ext cx="0" cy="50405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接箭头连接符 161"/>
              <p:cNvCxnSpPr>
                <a:stCxn id="158" idx="4"/>
                <a:endCxn id="159" idx="0"/>
              </p:cNvCxnSpPr>
              <p:nvPr/>
            </p:nvCxnSpPr>
            <p:spPr>
              <a:xfrm>
                <a:off x="1763688" y="3212976"/>
                <a:ext cx="0" cy="36004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组合 30"/>
              <p:cNvGrpSpPr/>
              <p:nvPr/>
            </p:nvGrpSpPr>
            <p:grpSpPr>
              <a:xfrm>
                <a:off x="526023" y="4416022"/>
                <a:ext cx="1186747" cy="721313"/>
                <a:chOff x="526023" y="4416022"/>
                <a:chExt cx="1186747" cy="721313"/>
              </a:xfrm>
            </p:grpSpPr>
            <p:cxnSp>
              <p:nvCxnSpPr>
                <p:cNvPr id="186" name="直接箭头连接符 19"/>
                <p:cNvCxnSpPr>
                  <a:stCxn id="160" idx="3"/>
                  <a:endCxn id="187" idx="7"/>
                </p:cNvCxnSpPr>
                <p:nvPr/>
              </p:nvCxnSpPr>
              <p:spPr>
                <a:xfrm rot="5400000">
                  <a:off x="881667" y="4183304"/>
                  <a:ext cx="598387" cy="106382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流程图: 联系 186"/>
                <p:cNvSpPr/>
                <p:nvPr/>
              </p:nvSpPr>
              <p:spPr>
                <a:xfrm>
                  <a:off x="526023" y="4993319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64" name="组合 31"/>
              <p:cNvGrpSpPr/>
              <p:nvPr/>
            </p:nvGrpSpPr>
            <p:grpSpPr>
              <a:xfrm rot="15886633">
                <a:off x="1855970" y="4384444"/>
                <a:ext cx="749016" cy="810335"/>
                <a:chOff x="920657" y="4369109"/>
                <a:chExt cx="749016" cy="810335"/>
              </a:xfrm>
            </p:grpSpPr>
            <p:cxnSp>
              <p:nvCxnSpPr>
                <p:cNvPr id="184" name="直接箭头连接符 183"/>
                <p:cNvCxnSpPr>
                  <a:stCxn id="160" idx="5"/>
                  <a:endCxn id="185" idx="7"/>
                </p:cNvCxnSpPr>
                <p:nvPr/>
              </p:nvCxnSpPr>
              <p:spPr>
                <a:xfrm rot="313367" flipH="1">
                  <a:off x="1069676" y="4369109"/>
                  <a:ext cx="599997" cy="7217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流程图: 联系 184"/>
                <p:cNvSpPr/>
                <p:nvPr/>
              </p:nvSpPr>
              <p:spPr>
                <a:xfrm>
                  <a:off x="920657" y="5035427"/>
                  <a:ext cx="144016" cy="144017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65" name="直接连接符 164"/>
              <p:cNvCxnSpPr/>
              <p:nvPr/>
            </p:nvCxnSpPr>
            <p:spPr>
              <a:xfrm>
                <a:off x="1907704" y="4797152"/>
                <a:ext cx="144016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流程图: 联系 165"/>
              <p:cNvSpPr/>
              <p:nvPr/>
            </p:nvSpPr>
            <p:spPr>
              <a:xfrm>
                <a:off x="1171199" y="4993319"/>
                <a:ext cx="144016" cy="144016"/>
              </a:xfrm>
              <a:prstGeom prst="flowChartConnector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67" name="组合 48"/>
              <p:cNvGrpSpPr/>
              <p:nvPr/>
            </p:nvGrpSpPr>
            <p:grpSpPr>
              <a:xfrm rot="20545396">
                <a:off x="-679517" y="5931213"/>
                <a:ext cx="537043" cy="559739"/>
                <a:chOff x="-83265" y="4380107"/>
                <a:chExt cx="537043" cy="559739"/>
              </a:xfrm>
            </p:grpSpPr>
            <p:cxnSp>
              <p:nvCxnSpPr>
                <p:cNvPr id="182" name="直接箭头连接符 181"/>
                <p:cNvCxnSpPr>
                  <a:endCxn id="183" idx="7"/>
                </p:cNvCxnSpPr>
                <p:nvPr/>
              </p:nvCxnSpPr>
              <p:spPr>
                <a:xfrm rot="6454604">
                  <a:off x="42244" y="4458668"/>
                  <a:ext cx="490095" cy="33297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流程图: 联系 182"/>
                <p:cNvSpPr/>
                <p:nvPr/>
              </p:nvSpPr>
              <p:spPr>
                <a:xfrm>
                  <a:off x="-83265" y="4795830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80" name="直接箭头连接符 179"/>
              <p:cNvCxnSpPr>
                <a:endCxn id="245" idx="0"/>
              </p:cNvCxnSpPr>
              <p:nvPr/>
            </p:nvCxnSpPr>
            <p:spPr>
              <a:xfrm rot="16200000" flipH="1">
                <a:off x="1588644" y="4656808"/>
                <a:ext cx="555034" cy="1407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接连接符 169"/>
              <p:cNvCxnSpPr>
                <a:stCxn id="187" idx="3"/>
              </p:cNvCxnSpPr>
              <p:nvPr/>
            </p:nvCxnSpPr>
            <p:spPr>
              <a:xfrm rot="5400000">
                <a:off x="-230870" y="5135795"/>
                <a:ext cx="797535" cy="758434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>
                <a:stCxn id="166" idx="4"/>
              </p:cNvCxnSpPr>
              <p:nvPr/>
            </p:nvCxnSpPr>
            <p:spPr>
              <a:xfrm rot="5400000">
                <a:off x="663762" y="5327600"/>
                <a:ext cx="769712" cy="389182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2" name="组合 70"/>
              <p:cNvGrpSpPr/>
              <p:nvPr/>
            </p:nvGrpSpPr>
            <p:grpSpPr>
              <a:xfrm rot="16993697">
                <a:off x="3073584" y="6004715"/>
                <a:ext cx="668994" cy="353214"/>
                <a:chOff x="845009" y="4901159"/>
                <a:chExt cx="675936" cy="346284"/>
              </a:xfrm>
            </p:grpSpPr>
            <p:cxnSp>
              <p:nvCxnSpPr>
                <p:cNvPr id="178" name="直接箭头连接符 177"/>
                <p:cNvCxnSpPr/>
                <p:nvPr/>
              </p:nvCxnSpPr>
              <p:spPr>
                <a:xfrm rot="20806303" flipH="1">
                  <a:off x="978734" y="4901159"/>
                  <a:ext cx="542211" cy="178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流程图: 联系 178"/>
                <p:cNvSpPr/>
                <p:nvPr/>
              </p:nvSpPr>
              <p:spPr>
                <a:xfrm>
                  <a:off x="845009" y="5103426"/>
                  <a:ext cx="144016" cy="144017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73" name="直接连接符 172"/>
              <p:cNvCxnSpPr/>
              <p:nvPr/>
            </p:nvCxnSpPr>
            <p:spPr>
              <a:xfrm rot="16200000" flipH="1">
                <a:off x="2606332" y="5186282"/>
                <a:ext cx="683613" cy="604506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接连接符 173"/>
              <p:cNvCxnSpPr/>
              <p:nvPr/>
            </p:nvCxnSpPr>
            <p:spPr>
              <a:xfrm rot="5400000">
                <a:off x="-41838" y="5253750"/>
                <a:ext cx="767050" cy="553008"/>
              </a:xfrm>
              <a:prstGeom prst="line">
                <a:avLst/>
              </a:prstGeom>
              <a:ln w="28575"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TextBox 176"/>
              <p:cNvSpPr txBox="1"/>
              <p:nvPr/>
            </p:nvSpPr>
            <p:spPr>
              <a:xfrm>
                <a:off x="3250392" y="6597393"/>
                <a:ext cx="739944" cy="363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V</a:t>
                </a:r>
                <a:r>
                  <a:rPr lang="en-US" altLang="zh-CN" sz="1600" baseline="30000" dirty="0" err="1" smtClean="0">
                    <a:solidFill>
                      <a:srgbClr val="0070C0"/>
                    </a:solidFill>
                    <a:latin typeface="Lucida Sans" pitchFamily="34" charset="0"/>
                  </a:rPr>
                  <a:t>n</a:t>
                </a:r>
                <a:endParaRPr lang="zh-CN" altLang="en-US" sz="1600" baseline="30000" dirty="0"/>
              </a:p>
            </p:txBody>
          </p:sp>
        </p:grpSp>
      </p:grpSp>
      <p:sp>
        <p:nvSpPr>
          <p:cNvPr id="189" name="矩形 188"/>
          <p:cNvSpPr/>
          <p:nvPr/>
        </p:nvSpPr>
        <p:spPr>
          <a:xfrm>
            <a:off x="642910" y="2571744"/>
            <a:ext cx="1265364" cy="13681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S(</a:t>
            </a:r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V</a:t>
            </a:r>
            <a:r>
              <a:rPr lang="en-US" altLang="zh-CN" kern="800" dirty="0" smtClean="0">
                <a:solidFill>
                  <a:schemeClr val="tx1"/>
                </a:solidFill>
                <a:latin typeface="Lucida Sans" pitchFamily="34" charset="0"/>
              </a:rPr>
              <a:t>′,</a:t>
            </a: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r>
              <a:rPr lang="en-US" altLang="zh-CN" dirty="0" smtClean="0">
                <a:solidFill>
                  <a:schemeClr val="tx1"/>
                </a:solidFill>
              </a:rPr>
              <a:t>)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90" name="直接箭头连接符 189"/>
          <p:cNvCxnSpPr>
            <a:stCxn id="158" idx="2"/>
          </p:cNvCxnSpPr>
          <p:nvPr/>
        </p:nvCxnSpPr>
        <p:spPr>
          <a:xfrm flipH="1">
            <a:off x="2155250" y="2638808"/>
            <a:ext cx="637112" cy="49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 flipH="1">
            <a:off x="2195736" y="3212976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>
            <a:endCxn id="159" idx="1"/>
          </p:cNvCxnSpPr>
          <p:nvPr/>
        </p:nvCxnSpPr>
        <p:spPr>
          <a:xfrm>
            <a:off x="2227258" y="2787768"/>
            <a:ext cx="581451" cy="273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接箭头连接符 192"/>
          <p:cNvCxnSpPr/>
          <p:nvPr/>
        </p:nvCxnSpPr>
        <p:spPr>
          <a:xfrm>
            <a:off x="2143108" y="3500438"/>
            <a:ext cx="634079" cy="3456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>
          <a:xfrm>
            <a:off x="2411760" y="3284984"/>
            <a:ext cx="0" cy="28803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4429124" y="1857364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Lucida Sans"/>
              </a:rPr>
              <a:t>S(V</a:t>
            </a:r>
            <a:r>
              <a:rPr lang="en-US" altLang="zh-CN" sz="1600" kern="800" dirty="0" smtClean="0">
                <a:latin typeface="Lucida Sans"/>
              </a:rPr>
              <a:t>′,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/>
              </a:rPr>
              <a:t>k</a:t>
            </a:r>
            <a:r>
              <a:rPr lang="en-US" altLang="zh-CN" sz="1600" dirty="0" smtClean="0">
                <a:latin typeface="Lucida Sans"/>
              </a:rPr>
              <a:t>) will generate a prefix (r</a:t>
            </a:r>
            <a:r>
              <a:rPr lang="en-US" altLang="zh-CN" sz="1600" baseline="-25000" dirty="0" smtClean="0">
                <a:latin typeface="Lucida Sans"/>
              </a:rPr>
              <a:t>1</a:t>
            </a:r>
            <a:r>
              <a:rPr lang="en-US" altLang="zh-CN" sz="1600" dirty="0" smtClean="0">
                <a:latin typeface="Lucida Sans"/>
              </a:rPr>
              <a:t>,…,p </a:t>
            </a:r>
            <a:r>
              <a:rPr lang="en-US" altLang="zh-CN" sz="1600" baseline="-25000" dirty="0" smtClean="0">
                <a:latin typeface="Lucida Sans"/>
              </a:rPr>
              <a:t>(k-1)</a:t>
            </a:r>
            <a:r>
              <a:rPr lang="en-US" altLang="zh-CN" sz="1600" dirty="0" smtClean="0">
                <a:latin typeface="Lucida Sans"/>
              </a:rPr>
              <a:t>)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429124" y="2276872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Lucida Sans" pitchFamily="34" charset="0"/>
              </a:rPr>
              <a:t>Based on this </a:t>
            </a:r>
            <a:r>
              <a:rPr lang="en-US" altLang="zh-CN" sz="1400" dirty="0" smtClean="0">
                <a:latin typeface="Lucida Sans"/>
              </a:rPr>
              <a:t>prefix (r</a:t>
            </a:r>
            <a:r>
              <a:rPr lang="en-US" altLang="zh-CN" sz="1400" baseline="-25000" dirty="0" smtClean="0">
                <a:latin typeface="Lucida Sans"/>
              </a:rPr>
              <a:t>1</a:t>
            </a:r>
            <a:r>
              <a:rPr lang="en-US" altLang="zh-CN" sz="1400" dirty="0" smtClean="0">
                <a:latin typeface="Lucida Sans"/>
              </a:rPr>
              <a:t>,…,p </a:t>
            </a:r>
            <a:r>
              <a:rPr lang="en-US" altLang="zh-CN" sz="1400" baseline="-25000" dirty="0" smtClean="0">
                <a:latin typeface="Lucida Sans"/>
              </a:rPr>
              <a:t>(k-1)</a:t>
            </a:r>
            <a:r>
              <a:rPr lang="en-US" altLang="zh-CN" sz="1400" dirty="0" smtClean="0">
                <a:latin typeface="Lucida Sans"/>
              </a:rPr>
              <a:t>) </a:t>
            </a:r>
            <a:r>
              <a:rPr lang="en-US" altLang="zh-CN" sz="1400" dirty="0" smtClean="0">
                <a:latin typeface="Lucida Sans" pitchFamily="34" charset="0"/>
              </a:rPr>
              <a:t>:</a:t>
            </a:r>
          </a:p>
          <a:p>
            <a:endParaRPr lang="en-US" altLang="zh-CN" sz="1400" dirty="0" smtClean="0">
              <a:latin typeface="Lucida San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 (By lemma 2 and canonical property)  </a:t>
            </a:r>
            <a:r>
              <a:rPr lang="en-US" altLang="zh-CN" sz="1400" dirty="0" smtClean="0">
                <a:latin typeface="Lucida Sans" pitchFamily="34" charset="0"/>
              </a:rPr>
              <a:t>If</a:t>
            </a: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400" baseline="-25000" dirty="0" smtClean="0">
                <a:solidFill>
                  <a:srgbClr val="FF0000"/>
                </a:solidFill>
                <a:latin typeface="Lucida Sans" pitchFamily="34" charset="0"/>
              </a:rPr>
              <a:t>k </a:t>
            </a:r>
            <a:r>
              <a:rPr lang="en-US" altLang="zh-CN" sz="1600" dirty="0" smtClean="0">
                <a:solidFill>
                  <a:srgbClr val="FF0000"/>
                </a:solidFill>
              </a:rPr>
              <a:t>≡ </a:t>
            </a:r>
            <a:r>
              <a:rPr lang="en-US" altLang="zh-CN" sz="1400" dirty="0" err="1" smtClean="0">
                <a:latin typeface="Lucida Sans" pitchFamily="34" charset="0"/>
              </a:rPr>
              <a:t>V</a:t>
            </a:r>
            <a:r>
              <a:rPr lang="en-US" altLang="zh-CN" sz="1400" baseline="30000" dirty="0" err="1" smtClean="0">
                <a:latin typeface="Lucida Sans" pitchFamily="34" charset="0"/>
              </a:rPr>
              <a:t>i</a:t>
            </a:r>
            <a:r>
              <a:rPr lang="en-US" altLang="zh-CN" sz="1400" baseline="-25000" dirty="0" err="1" smtClean="0">
                <a:latin typeface="Lucida Sans" pitchFamily="34" charset="0"/>
              </a:rPr>
              <a:t>k</a:t>
            </a:r>
            <a:r>
              <a:rPr lang="en-US" altLang="zh-CN" sz="1400" baseline="-25000" dirty="0" smtClean="0">
                <a:latin typeface="Lucida Sans" pitchFamily="34" charset="0"/>
              </a:rPr>
              <a:t> </a:t>
            </a:r>
            <a:r>
              <a:rPr lang="en-US" altLang="zh-CN" sz="1400" dirty="0" smtClean="0">
                <a:latin typeface="Lucida Sans" pitchFamily="34" charset="0"/>
              </a:rPr>
              <a:t>, an all-powerful </a:t>
            </a:r>
            <a:r>
              <a:rPr lang="en-US" altLang="zh-CN" sz="1400" dirty="0" err="1" smtClean="0">
                <a:latin typeface="Lucida Sans" pitchFamily="34" charset="0"/>
              </a:rPr>
              <a:t>prover</a:t>
            </a:r>
            <a:r>
              <a:rPr lang="en-US" altLang="zh-CN" sz="1400" dirty="0" smtClean="0">
                <a:latin typeface="Lucida Sans" pitchFamily="34" charset="0"/>
              </a:rPr>
              <a:t> will make a random verifier in the </a:t>
            </a:r>
            <a:r>
              <a:rPr lang="en-US" altLang="zh-CN" sz="1400" dirty="0" err="1" smtClean="0">
                <a:latin typeface="Lucida Sans" pitchFamily="34" charset="0"/>
              </a:rPr>
              <a:t>subtree</a:t>
            </a:r>
            <a:r>
              <a:rPr lang="en-US" altLang="zh-CN" sz="1400" dirty="0" smtClean="0">
                <a:latin typeface="Lucida Sans" pitchFamily="34" charset="0"/>
              </a:rPr>
              <a:t> </a:t>
            </a: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T</a:t>
            </a:r>
            <a:r>
              <a:rPr lang="en-US" altLang="zh-CN" sz="1400" baseline="30000" dirty="0" smtClean="0">
                <a:solidFill>
                  <a:srgbClr val="0070C0"/>
                </a:solidFill>
                <a:latin typeface="Lucida Sans" pitchFamily="34" charset="0"/>
              </a:rPr>
              <a:t>i</a:t>
            </a: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1400" dirty="0" smtClean="0">
                <a:latin typeface="Lucida Sans" pitchFamily="34" charset="0"/>
              </a:rPr>
              <a:t>(rooted at </a:t>
            </a:r>
            <a:r>
              <a:rPr lang="en-US" altLang="zh-CN" sz="1400" dirty="0" err="1" smtClean="0">
                <a:latin typeface="Lucida Sans" pitchFamily="34" charset="0"/>
              </a:rPr>
              <a:t>V</a:t>
            </a:r>
            <a:r>
              <a:rPr lang="en-US" altLang="zh-CN" sz="1400" baseline="30000" dirty="0" err="1" smtClean="0">
                <a:latin typeface="Lucida Sans" pitchFamily="34" charset="0"/>
              </a:rPr>
              <a:t>i</a:t>
            </a:r>
            <a:r>
              <a:rPr lang="en-US" altLang="zh-CN" sz="1400" baseline="-25000" dirty="0" err="1" smtClean="0">
                <a:latin typeface="Lucida Sans" pitchFamily="34" charset="0"/>
              </a:rPr>
              <a:t>k</a:t>
            </a:r>
            <a:r>
              <a:rPr lang="en-US" altLang="zh-CN" sz="1400" dirty="0" smtClean="0">
                <a:latin typeface="Lucida Sans" pitchFamily="34" charset="0"/>
              </a:rPr>
              <a:t>) accept with prob. 1</a:t>
            </a:r>
            <a:endParaRPr lang="zh-CN" altLang="en-US" sz="1400" dirty="0">
              <a:latin typeface="Lucida Sans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411760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195736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267744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339752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r>
              <a:rPr lang="en-US" altLang="zh-CN" baseline="-25000" dirty="0" smtClean="0"/>
              <a:t>(k-2)</a:t>
            </a:r>
            <a:endParaRPr lang="zh-CN" altLang="en-US" baseline="-25000" dirty="0"/>
          </a:p>
        </p:txBody>
      </p:sp>
      <p:sp>
        <p:nvSpPr>
          <p:cNvPr id="205" name="右大括号 204"/>
          <p:cNvSpPr/>
          <p:nvPr/>
        </p:nvSpPr>
        <p:spPr>
          <a:xfrm>
            <a:off x="3000364" y="2714620"/>
            <a:ext cx="285752" cy="114300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TextBox 205"/>
          <p:cNvSpPr txBox="1"/>
          <p:nvPr/>
        </p:nvSpPr>
        <p:spPr>
          <a:xfrm>
            <a:off x="335755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V′</a:t>
            </a:r>
            <a:endParaRPr lang="zh-CN" altLang="en-US" dirty="0"/>
          </a:p>
        </p:txBody>
      </p:sp>
      <p:cxnSp>
        <p:nvCxnSpPr>
          <p:cNvPr id="207" name="直接箭头连接符 206"/>
          <p:cNvCxnSpPr/>
          <p:nvPr/>
        </p:nvCxnSpPr>
        <p:spPr>
          <a:xfrm rot="10800000">
            <a:off x="2143108" y="3857628"/>
            <a:ext cx="646932" cy="28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2143108" y="35004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cxnSp>
        <p:nvCxnSpPr>
          <p:cNvPr id="211" name="直接箭头连接符 210"/>
          <p:cNvCxnSpPr>
            <a:endCxn id="212" idx="2"/>
          </p:cNvCxnSpPr>
          <p:nvPr/>
        </p:nvCxnSpPr>
        <p:spPr>
          <a:xfrm>
            <a:off x="1928794" y="4000504"/>
            <a:ext cx="323466" cy="1550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2000232" y="37861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r>
              <a:rPr lang="en-US" altLang="zh-CN" baseline="-25000" dirty="0" smtClean="0"/>
              <a:t>k-1</a:t>
            </a:r>
            <a:endParaRPr lang="zh-CN" altLang="en-US" baseline="-25000" dirty="0"/>
          </a:p>
        </p:txBody>
      </p:sp>
      <p:sp>
        <p:nvSpPr>
          <p:cNvPr id="223" name="TextBox 222"/>
          <p:cNvSpPr txBox="1"/>
          <p:nvPr/>
        </p:nvSpPr>
        <p:spPr>
          <a:xfrm>
            <a:off x="857224" y="5857892"/>
            <a:ext cx="884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V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m</a:t>
            </a:r>
            <a:endParaRPr lang="zh-CN" altLang="en-US" sz="1600" baseline="30000" dirty="0"/>
          </a:p>
        </p:txBody>
      </p:sp>
      <p:cxnSp>
        <p:nvCxnSpPr>
          <p:cNvPr id="224" name="直接连接符 223"/>
          <p:cNvCxnSpPr/>
          <p:nvPr/>
        </p:nvCxnSpPr>
        <p:spPr>
          <a:xfrm rot="16200000" flipH="1">
            <a:off x="2178827" y="4822041"/>
            <a:ext cx="642942" cy="142876"/>
          </a:xfrm>
          <a:prstGeom prst="line">
            <a:avLst/>
          </a:prstGeom>
          <a:ln w="28575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接箭头连接符 225"/>
          <p:cNvCxnSpPr>
            <a:endCxn id="227" idx="7"/>
          </p:cNvCxnSpPr>
          <p:nvPr/>
        </p:nvCxnSpPr>
        <p:spPr>
          <a:xfrm rot="16200000" flipH="1">
            <a:off x="2369725" y="5416960"/>
            <a:ext cx="452092" cy="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流程图: 联系 226"/>
          <p:cNvSpPr/>
          <p:nvPr/>
        </p:nvSpPr>
        <p:spPr>
          <a:xfrm rot="17186141">
            <a:off x="2577179" y="5667880"/>
            <a:ext cx="134127" cy="1116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3" name="直接箭头连接符 232"/>
          <p:cNvCxnSpPr>
            <a:endCxn id="234" idx="7"/>
          </p:cNvCxnSpPr>
          <p:nvPr/>
        </p:nvCxnSpPr>
        <p:spPr>
          <a:xfrm rot="5400000">
            <a:off x="1861433" y="5375183"/>
            <a:ext cx="441909" cy="121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流程图: 联系 233"/>
          <p:cNvSpPr/>
          <p:nvPr/>
        </p:nvSpPr>
        <p:spPr>
          <a:xfrm rot="20545396">
            <a:off x="1942550" y="5646922"/>
            <a:ext cx="111625" cy="13412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9" name="直接连接符 238"/>
          <p:cNvCxnSpPr>
            <a:stCxn id="245" idx="4"/>
          </p:cNvCxnSpPr>
          <p:nvPr/>
        </p:nvCxnSpPr>
        <p:spPr>
          <a:xfrm rot="5400000">
            <a:off x="2619513" y="4811828"/>
            <a:ext cx="712538" cy="93711"/>
          </a:xfrm>
          <a:prstGeom prst="line">
            <a:avLst/>
          </a:prstGeom>
          <a:ln w="28575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箭头连接符 239"/>
          <p:cNvCxnSpPr>
            <a:endCxn id="241" idx="7"/>
          </p:cNvCxnSpPr>
          <p:nvPr/>
        </p:nvCxnSpPr>
        <p:spPr>
          <a:xfrm rot="16200000" flipH="1">
            <a:off x="3191264" y="5381243"/>
            <a:ext cx="523528" cy="48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流程图: 联系 240"/>
          <p:cNvSpPr/>
          <p:nvPr/>
        </p:nvSpPr>
        <p:spPr>
          <a:xfrm rot="17186141">
            <a:off x="3434435" y="5667880"/>
            <a:ext cx="134127" cy="1116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2" name="直接箭头连接符 241"/>
          <p:cNvCxnSpPr>
            <a:endCxn id="243" idx="0"/>
          </p:cNvCxnSpPr>
          <p:nvPr/>
        </p:nvCxnSpPr>
        <p:spPr>
          <a:xfrm rot="5400000">
            <a:off x="2697071" y="5428576"/>
            <a:ext cx="445481" cy="1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流程图: 联系 242"/>
          <p:cNvSpPr/>
          <p:nvPr/>
        </p:nvSpPr>
        <p:spPr>
          <a:xfrm rot="20545396">
            <a:off x="2875134" y="5657301"/>
            <a:ext cx="111625" cy="13412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5" name="流程图: 联系 244"/>
          <p:cNvSpPr/>
          <p:nvPr/>
        </p:nvSpPr>
        <p:spPr>
          <a:xfrm rot="20545396">
            <a:off x="2946572" y="4371418"/>
            <a:ext cx="111625" cy="13412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9" name="直接连接符 248"/>
          <p:cNvCxnSpPr>
            <a:stCxn id="245" idx="5"/>
          </p:cNvCxnSpPr>
          <p:nvPr/>
        </p:nvCxnSpPr>
        <p:spPr>
          <a:xfrm rot="16200000" flipH="1">
            <a:off x="2905789" y="4620309"/>
            <a:ext cx="671741" cy="374663"/>
          </a:xfrm>
          <a:prstGeom prst="line">
            <a:avLst/>
          </a:prstGeom>
          <a:ln w="28575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接连接符 261"/>
          <p:cNvCxnSpPr/>
          <p:nvPr/>
        </p:nvCxnSpPr>
        <p:spPr>
          <a:xfrm rot="16200000" flipH="1">
            <a:off x="3286116" y="4714884"/>
            <a:ext cx="642942" cy="214314"/>
          </a:xfrm>
          <a:prstGeom prst="line">
            <a:avLst/>
          </a:prstGeom>
          <a:ln w="28575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1500166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30000" dirty="0" smtClean="0"/>
              <a:t>1</a:t>
            </a:r>
            <a:r>
              <a:rPr lang="en-US" altLang="zh-CN" baseline="-25000" dirty="0" smtClean="0"/>
              <a:t>k</a:t>
            </a:r>
            <a:endParaRPr lang="zh-CN" altLang="en-US" baseline="-25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2000232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30000" dirty="0" err="1" smtClean="0"/>
              <a:t>i</a:t>
            </a:r>
            <a:r>
              <a:rPr lang="en-US" altLang="zh-CN" baseline="-25000" dirty="0" err="1" smtClean="0"/>
              <a:t>k</a:t>
            </a:r>
            <a:endParaRPr lang="zh-CN" altLang="en-US" baseline="-25000" dirty="0"/>
          </a:p>
        </p:txBody>
      </p:sp>
      <p:sp>
        <p:nvSpPr>
          <p:cNvPr id="268" name="TextBox 267"/>
          <p:cNvSpPr txBox="1"/>
          <p:nvPr/>
        </p:nvSpPr>
        <p:spPr>
          <a:xfrm>
            <a:off x="2571736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30000" dirty="0" err="1" smtClean="0"/>
              <a:t>i</a:t>
            </a:r>
            <a:r>
              <a:rPr lang="en-US" altLang="zh-CN" baseline="-25000" dirty="0" err="1" smtClean="0"/>
              <a:t>k</a:t>
            </a:r>
            <a:endParaRPr lang="zh-CN" altLang="en-US" baseline="-25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3000364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30000" dirty="0" err="1" smtClean="0"/>
              <a:t>t</a:t>
            </a:r>
            <a:r>
              <a:rPr lang="en-US" altLang="zh-CN" baseline="-25000" dirty="0" err="1" smtClean="0"/>
              <a:t>k</a:t>
            </a:r>
            <a:endParaRPr lang="zh-CN" altLang="en-US" baseline="-25000" dirty="0"/>
          </a:p>
        </p:txBody>
      </p:sp>
      <p:sp>
        <p:nvSpPr>
          <p:cNvPr id="273" name="右大括号 272"/>
          <p:cNvSpPr/>
          <p:nvPr/>
        </p:nvSpPr>
        <p:spPr>
          <a:xfrm rot="5400000">
            <a:off x="2143108" y="5643578"/>
            <a:ext cx="285752" cy="714380"/>
          </a:xfrm>
          <a:prstGeom prst="rightBrace">
            <a:avLst>
              <a:gd name="adj1" fmla="val 8333"/>
              <a:gd name="adj2" fmla="val 487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4" name="TextBox 273"/>
          <p:cNvSpPr txBox="1"/>
          <p:nvPr/>
        </p:nvSpPr>
        <p:spPr>
          <a:xfrm>
            <a:off x="2071670" y="607220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  T</a:t>
            </a:r>
            <a:r>
              <a:rPr lang="en-US" altLang="zh-CN" baseline="30000" dirty="0" smtClean="0">
                <a:solidFill>
                  <a:srgbClr val="0070C0"/>
                </a:solidFill>
              </a:rPr>
              <a:t>i</a:t>
            </a:r>
          </a:p>
          <a:p>
            <a:r>
              <a:rPr lang="en-US" altLang="zh-CN" baseline="30000" dirty="0" smtClean="0">
                <a:solidFill>
                  <a:srgbClr val="0070C0"/>
                </a:solidFill>
              </a:rPr>
              <a:t>(good)</a:t>
            </a:r>
            <a:endParaRPr lang="zh-CN" altLang="en-US" dirty="0"/>
          </a:p>
        </p:txBody>
      </p:sp>
      <p:sp>
        <p:nvSpPr>
          <p:cNvPr id="275" name="右大括号 274"/>
          <p:cNvSpPr/>
          <p:nvPr/>
        </p:nvSpPr>
        <p:spPr>
          <a:xfrm rot="5400000">
            <a:off x="3036083" y="5679297"/>
            <a:ext cx="285752" cy="642942"/>
          </a:xfrm>
          <a:prstGeom prst="rightBrace">
            <a:avLst>
              <a:gd name="adj1" fmla="val 8333"/>
              <a:gd name="adj2" fmla="val 4872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6" name="TextBox 275"/>
          <p:cNvSpPr txBox="1"/>
          <p:nvPr/>
        </p:nvSpPr>
        <p:spPr>
          <a:xfrm>
            <a:off x="3000364" y="6072206"/>
            <a:ext cx="5000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T</a:t>
            </a:r>
            <a:r>
              <a:rPr lang="en-US" altLang="zh-CN" baseline="30000" dirty="0" err="1" smtClean="0">
                <a:solidFill>
                  <a:srgbClr val="FF0000"/>
                </a:solidFill>
              </a:rPr>
              <a:t>j</a:t>
            </a:r>
            <a:endParaRPr lang="en-US" altLang="zh-CN" baseline="30000" dirty="0" smtClean="0">
              <a:solidFill>
                <a:srgbClr val="FF0000"/>
              </a:solidFill>
            </a:endParaRPr>
          </a:p>
          <a:p>
            <a:r>
              <a:rPr lang="en-US" altLang="zh-CN" baseline="30000" dirty="0" smtClean="0">
                <a:solidFill>
                  <a:srgbClr val="FF0000"/>
                </a:solidFill>
              </a:rPr>
              <a:t>(bad)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4429124" y="3571876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 (By </a:t>
            </a:r>
            <a:r>
              <a:rPr lang="en-US" altLang="zh-CN" sz="1400" dirty="0" err="1" smtClean="0">
                <a:solidFill>
                  <a:srgbClr val="0070C0"/>
                </a:solidFill>
                <a:latin typeface="Lucida Sans" pitchFamily="34" charset="0"/>
              </a:rPr>
              <a:t>Babai</a:t>
            </a:r>
            <a:r>
              <a:rPr lang="en-US" altLang="zh-CN" sz="1400" dirty="0" smtClean="0">
                <a:solidFill>
                  <a:srgbClr val="0070C0"/>
                </a:solidFill>
                <a:latin typeface="Lucida Sans" pitchFamily="34" charset="0"/>
              </a:rPr>
              <a:t>-Moran) </a:t>
            </a:r>
            <a:r>
              <a:rPr lang="en-US" altLang="zh-CN" sz="1400" dirty="0" smtClean="0">
                <a:latin typeface="Lucida Sans" pitchFamily="34" charset="0"/>
              </a:rPr>
              <a:t>There exists at least one </a:t>
            </a:r>
            <a:r>
              <a:rPr lang="en-US" altLang="zh-CN" sz="1400" dirty="0" smtClean="0">
                <a:solidFill>
                  <a:srgbClr val="FF0000"/>
                </a:solidFill>
                <a:latin typeface="Lucida Sans" pitchFamily="34" charset="0"/>
              </a:rPr>
              <a:t>bad</a:t>
            </a:r>
            <a:r>
              <a:rPr lang="en-US" altLang="zh-CN" sz="1400" dirty="0" smtClean="0">
                <a:latin typeface="Lucida Sans" pitchFamily="34" charset="0"/>
              </a:rPr>
              <a:t> </a:t>
            </a:r>
            <a:r>
              <a:rPr lang="en-US" altLang="zh-CN" sz="1400" dirty="0" err="1" smtClean="0">
                <a:latin typeface="Lucida Sans" pitchFamily="34" charset="0"/>
              </a:rPr>
              <a:t>subtree</a:t>
            </a:r>
            <a:r>
              <a:rPr lang="en-US" altLang="zh-CN" sz="1400" dirty="0" smtClean="0">
                <a:latin typeface="Lucida Sans" pitchFamily="34" charset="0"/>
              </a:rPr>
              <a:t> </a:t>
            </a:r>
            <a:r>
              <a:rPr lang="en-US" altLang="zh-CN" sz="1400" dirty="0" err="1" smtClean="0">
                <a:solidFill>
                  <a:srgbClr val="FF0000"/>
                </a:solidFill>
                <a:latin typeface="Lucida Sans" pitchFamily="34" charset="0"/>
              </a:rPr>
              <a:t>T</a:t>
            </a:r>
            <a:r>
              <a:rPr lang="en-US" altLang="zh-CN" sz="1400" baseline="30000" dirty="0" err="1" smtClean="0">
                <a:solidFill>
                  <a:srgbClr val="FF0000"/>
                </a:solidFill>
                <a:latin typeface="Lucida Sans" pitchFamily="34" charset="0"/>
              </a:rPr>
              <a:t>j</a:t>
            </a:r>
            <a:r>
              <a:rPr lang="zh-CN" altLang="en-US" sz="1400" dirty="0" smtClean="0">
                <a:solidFill>
                  <a:srgbClr val="FF0000"/>
                </a:solidFill>
                <a:latin typeface="Lucida Sans" pitchFamily="34" charset="0"/>
              </a:rPr>
              <a:t> </a:t>
            </a:r>
            <a:r>
              <a:rPr lang="en-US" altLang="zh-CN" sz="1400" dirty="0" smtClean="0">
                <a:latin typeface="Lucida Sans" pitchFamily="34" charset="0"/>
              </a:rPr>
              <a:t>(rooted at </a:t>
            </a:r>
            <a:r>
              <a:rPr lang="en-US" altLang="zh-CN" sz="1400" dirty="0" err="1" smtClean="0">
                <a:latin typeface="Lucida Sans" pitchFamily="34" charset="0"/>
              </a:rPr>
              <a:t>V</a:t>
            </a:r>
            <a:r>
              <a:rPr lang="en-US" altLang="zh-CN" sz="1400" baseline="30000" dirty="0" err="1" smtClean="0">
                <a:latin typeface="Lucida Sans" pitchFamily="34" charset="0"/>
              </a:rPr>
              <a:t>j</a:t>
            </a:r>
            <a:r>
              <a:rPr lang="en-US" altLang="zh-CN" sz="1400" baseline="-25000" dirty="0" err="1" smtClean="0">
                <a:latin typeface="Lucida Sans" pitchFamily="34" charset="0"/>
              </a:rPr>
              <a:t>k</a:t>
            </a:r>
            <a:r>
              <a:rPr lang="en-US" altLang="zh-CN" sz="1400" dirty="0" smtClean="0">
                <a:latin typeface="Lucida Sans" pitchFamily="34" charset="0"/>
              </a:rPr>
              <a:t>) such that an all-powerful </a:t>
            </a:r>
            <a:r>
              <a:rPr lang="en-US" altLang="zh-CN" sz="1400" dirty="0" err="1" smtClean="0">
                <a:latin typeface="Lucida Sans" pitchFamily="34" charset="0"/>
              </a:rPr>
              <a:t>prover</a:t>
            </a:r>
            <a:r>
              <a:rPr lang="en-US" altLang="zh-CN" sz="1400" dirty="0" smtClean="0">
                <a:latin typeface="Lucida Sans" pitchFamily="34" charset="0"/>
              </a:rPr>
              <a:t> will make a random verifier in this tree accept with prob.  &lt; 1-1/t</a:t>
            </a:r>
            <a:endParaRPr lang="zh-CN" altLang="en-US" sz="1400" dirty="0">
              <a:latin typeface="Lucida Sans" pitchFamily="34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4429124" y="4655304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</a:rPr>
              <a:t>Thus, based on the prefix (r</a:t>
            </a:r>
            <a:r>
              <a:rPr lang="en-US" altLang="zh-CN" sz="1600" baseline="-25000" dirty="0" smtClean="0">
                <a:latin typeface="Lucida Sans" pitchFamily="34" charset="0"/>
              </a:rPr>
              <a:t>1</a:t>
            </a:r>
            <a:r>
              <a:rPr lang="en-US" altLang="zh-CN" sz="1600" dirty="0" smtClean="0">
                <a:latin typeface="Lucida Sans" pitchFamily="34" charset="0"/>
              </a:rPr>
              <a:t>,…,p </a:t>
            </a:r>
            <a:r>
              <a:rPr lang="en-US" altLang="zh-CN" sz="1600" baseline="-25000" dirty="0" smtClean="0">
                <a:latin typeface="Lucida Sans" pitchFamily="34" charset="0"/>
              </a:rPr>
              <a:t>(k-1)</a:t>
            </a:r>
            <a:r>
              <a:rPr lang="en-US" altLang="zh-CN" sz="1600" dirty="0" smtClean="0">
                <a:latin typeface="Lucida Sans" pitchFamily="34" charset="0"/>
              </a:rPr>
              <a:t>), we can construct an algorithm U(r</a:t>
            </a:r>
            <a:r>
              <a:rPr lang="en-US" altLang="zh-CN" sz="1600" baseline="-25000" dirty="0" smtClean="0">
                <a:latin typeface="Lucida Sans" pitchFamily="34" charset="0"/>
              </a:rPr>
              <a:t>1</a:t>
            </a:r>
            <a:r>
              <a:rPr lang="en-US" altLang="zh-CN" sz="1600" dirty="0" smtClean="0">
                <a:latin typeface="Lucida Sans" pitchFamily="34" charset="0"/>
              </a:rPr>
              <a:t>,…,p </a:t>
            </a:r>
            <a:r>
              <a:rPr lang="en-US" altLang="zh-CN" sz="1600" baseline="-25000" dirty="0" smtClean="0">
                <a:latin typeface="Lucida Sans" pitchFamily="34" charset="0"/>
              </a:rPr>
              <a:t>(k-1)</a:t>
            </a:r>
            <a:r>
              <a:rPr lang="en-US" altLang="zh-CN" sz="1600" dirty="0" smtClean="0">
                <a:latin typeface="Lucida Sans" pitchFamily="34" charset="0"/>
              </a:rPr>
              <a:t>) that finds the bad </a:t>
            </a:r>
            <a:r>
              <a:rPr lang="en-US" altLang="zh-CN" sz="1600" dirty="0" err="1" smtClean="0">
                <a:latin typeface="Lucida Sans" pitchFamily="34" charset="0"/>
              </a:rPr>
              <a:t>subtree</a:t>
            </a:r>
            <a:r>
              <a:rPr lang="en-US" altLang="zh-CN" sz="1600" dirty="0" smtClean="0">
                <a:latin typeface="Lucida Sans" pitchFamily="34" charset="0"/>
              </a:rPr>
              <a:t> </a:t>
            </a:r>
            <a:r>
              <a:rPr lang="en-US" altLang="zh-CN" sz="1600" dirty="0" err="1" smtClean="0">
                <a:solidFill>
                  <a:srgbClr val="FF0000"/>
                </a:solidFill>
                <a:latin typeface="Lucida Sans" pitchFamily="34" charset="0"/>
              </a:rPr>
              <a:t>T</a:t>
            </a:r>
            <a:r>
              <a:rPr lang="en-US" altLang="zh-CN" sz="1600" baseline="30000" dirty="0" err="1" smtClean="0">
                <a:solidFill>
                  <a:srgbClr val="FF0000"/>
                </a:solidFill>
                <a:latin typeface="Lucida Sans" pitchFamily="34" charset="0"/>
              </a:rPr>
              <a:t>j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 </a:t>
            </a:r>
            <a:r>
              <a:rPr lang="en-US" altLang="zh-CN" sz="1600" dirty="0" smtClean="0">
                <a:latin typeface="Lucida Sans" pitchFamily="34" charset="0"/>
              </a:rPr>
              <a:t>(i.e., find the root </a:t>
            </a:r>
            <a:r>
              <a:rPr lang="en-US" altLang="zh-CN" sz="1600" dirty="0" err="1" smtClean="0">
                <a:latin typeface="Lucida Sans" pitchFamily="34" charset="0"/>
              </a:rPr>
              <a:t>V</a:t>
            </a:r>
            <a:r>
              <a:rPr lang="en-US" altLang="zh-CN" sz="1600" baseline="30000" dirty="0" err="1" smtClean="0">
                <a:latin typeface="Lucida Sans" pitchFamily="34" charset="0"/>
              </a:rPr>
              <a:t>i</a:t>
            </a:r>
            <a:r>
              <a:rPr lang="en-US" altLang="zh-CN" sz="1600" baseline="-25000" dirty="0" err="1" smtClean="0">
                <a:latin typeface="Lucida Sans" pitchFamily="34" charset="0"/>
              </a:rPr>
              <a:t>k</a:t>
            </a:r>
            <a:r>
              <a:rPr lang="zh-CN" altLang="en-US" sz="1600" baseline="-25000" dirty="0" smtClean="0">
                <a:latin typeface="Lucida Sans" pitchFamily="34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≡</a:t>
            </a: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sz="1600" baseline="-25000" dirty="0" smtClean="0">
                <a:solidFill>
                  <a:srgbClr val="FF0000"/>
                </a:solidFill>
                <a:latin typeface="Lucida Sans" pitchFamily="34" charset="0"/>
              </a:rPr>
              <a:t>k</a:t>
            </a:r>
            <a:r>
              <a:rPr lang="en-US" altLang="zh-CN" sz="1600" dirty="0" smtClean="0">
                <a:latin typeface="Lucida Sans" pitchFamily="34" charset="0"/>
              </a:rPr>
              <a:t>) by exhaustive search</a:t>
            </a:r>
            <a:endParaRPr lang="en-US" altLang="zh-CN" b="1" dirty="0" smtClean="0">
              <a:latin typeface="Lucida Sans" pitchFamily="34" charset="0"/>
            </a:endParaRPr>
          </a:p>
          <a:p>
            <a:endParaRPr lang="en-US" altLang="zh-CN" sz="1600" dirty="0" smtClean="0">
              <a:latin typeface="Lucida Sans" pitchFamily="34" charset="0"/>
            </a:endParaRPr>
          </a:p>
          <a:p>
            <a:r>
              <a:rPr lang="en-US" altLang="zh-CN" sz="1600" dirty="0" smtClean="0">
                <a:latin typeface="Lucida Sans" pitchFamily="34" charset="0"/>
              </a:rPr>
              <a:t>This completes the proof   </a:t>
            </a:r>
            <a:r>
              <a:rPr lang="en-US" altLang="zh-CN" sz="1600" dirty="0" smtClean="0">
                <a:latin typeface="Arial"/>
                <a:cs typeface="Arial"/>
              </a:rPr>
              <a:t>□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76" name="内容占位符 2"/>
          <p:cNvSpPr txBox="1">
            <a:spLocks/>
          </p:cNvSpPr>
          <p:nvPr/>
        </p:nvSpPr>
        <p:spPr>
          <a:xfrm>
            <a:off x="428596" y="92867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dirty="0" smtClean="0">
                <a:latin typeface="Lucida Sans" pitchFamily="34" charset="0"/>
              </a:rPr>
              <a:t>We then prove that there is a tree sharing the same [V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,…,V</a:t>
            </a:r>
            <a:r>
              <a:rPr lang="en-US" altLang="zh-CN" baseline="-25000" dirty="0" smtClean="0">
                <a:latin typeface="Lucida Sans" pitchFamily="34" charset="0"/>
              </a:rPr>
              <a:t>k-1</a:t>
            </a:r>
            <a:r>
              <a:rPr lang="en-US" altLang="zh-CN" dirty="0" smtClean="0">
                <a:latin typeface="Lucida Sans" pitchFamily="34" charset="0"/>
              </a:rPr>
              <a:t>], but have t different k-</a:t>
            </a:r>
            <a:r>
              <a:rPr lang="en-US" altLang="zh-CN" dirty="0" err="1" smtClean="0">
                <a:latin typeface="Lucida Sans" pitchFamily="34" charset="0"/>
              </a:rPr>
              <a:t>th</a:t>
            </a:r>
            <a:r>
              <a:rPr lang="en-US" altLang="zh-CN" dirty="0" smtClean="0">
                <a:latin typeface="Lucida Sans" pitchFamily="34" charset="0"/>
              </a:rPr>
              <a:t> steps, V</a:t>
            </a:r>
            <a:r>
              <a:rPr lang="en-US" altLang="zh-CN" baseline="30000" dirty="0" smtClean="0">
                <a:latin typeface="Lucida Sans" pitchFamily="34" charset="0"/>
              </a:rPr>
              <a:t>1</a:t>
            </a:r>
            <a:r>
              <a:rPr lang="en-US" altLang="zh-CN" baseline="-25000" dirty="0" smtClean="0">
                <a:latin typeface="Lucida Sans" pitchFamily="34" charset="0"/>
              </a:rPr>
              <a:t>k</a:t>
            </a:r>
            <a:r>
              <a:rPr lang="en-US" altLang="zh-CN" dirty="0" smtClean="0">
                <a:latin typeface="Lucida Sans" pitchFamily="34" charset="0"/>
              </a:rPr>
              <a:t>,…,</a:t>
            </a:r>
            <a:r>
              <a:rPr lang="en-US" altLang="zh-CN" dirty="0" err="1" smtClean="0">
                <a:latin typeface="Lucida Sans" pitchFamily="34" charset="0"/>
              </a:rPr>
              <a:t>V</a:t>
            </a:r>
            <a:r>
              <a:rPr lang="en-US" altLang="zh-CN" baseline="30000" dirty="0" err="1" smtClean="0">
                <a:latin typeface="Lucida Sans" pitchFamily="34" charset="0"/>
              </a:rPr>
              <a:t>t</a:t>
            </a:r>
            <a:r>
              <a:rPr lang="en-US" altLang="zh-CN" baseline="-25000" dirty="0" err="1" smtClean="0">
                <a:latin typeface="Lucida Sans" pitchFamily="34" charset="0"/>
              </a:rPr>
              <a:t>k</a:t>
            </a:r>
            <a:r>
              <a:rPr lang="en-US" altLang="zh-CN" baseline="-25000" dirty="0" smtClean="0">
                <a:latin typeface="Lucida Sans" pitchFamily="34" charset="0"/>
              </a:rPr>
              <a:t> </a:t>
            </a:r>
            <a:r>
              <a:rPr lang="en-US" altLang="zh-CN" dirty="0" smtClean="0">
                <a:latin typeface="Lucida Sans" pitchFamily="34" charset="0"/>
              </a:rPr>
              <a:t>, and a code V′</a:t>
            </a:r>
            <a:r>
              <a:rPr lang="en-US" altLang="zh-CN" dirty="0" smtClean="0">
                <a:solidFill>
                  <a:srgbClr val="FF0000"/>
                </a:solidFill>
              </a:rPr>
              <a:t> ≡</a:t>
            </a:r>
            <a:r>
              <a:rPr lang="en-US" altLang="zh-CN" dirty="0" smtClean="0">
                <a:latin typeface="Lucida Sans" pitchFamily="34" charset="0"/>
              </a:rPr>
              <a:t> [V</a:t>
            </a:r>
            <a:r>
              <a:rPr lang="en-US" altLang="zh-CN" baseline="-25000" dirty="0" smtClean="0">
                <a:latin typeface="Lucida Sans" pitchFamily="34" charset="0"/>
              </a:rPr>
              <a:t>1</a:t>
            </a:r>
            <a:r>
              <a:rPr lang="en-US" altLang="zh-CN" dirty="0" smtClean="0">
                <a:latin typeface="Lucida Sans" pitchFamily="34" charset="0"/>
              </a:rPr>
              <a:t>,…,V</a:t>
            </a:r>
            <a:r>
              <a:rPr lang="en-US" altLang="zh-CN" baseline="-25000" dirty="0" smtClean="0">
                <a:latin typeface="Lucida Sans" pitchFamily="34" charset="0"/>
              </a:rPr>
              <a:t>k-1</a:t>
            </a:r>
            <a:r>
              <a:rPr lang="en-US" altLang="zh-CN" dirty="0" smtClean="0">
                <a:latin typeface="Lucida Sans" pitchFamily="34" charset="0"/>
              </a:rPr>
              <a:t>]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dirty="0" smtClean="0">
                <a:latin typeface="Lucida Sans" pitchFamily="34" charset="0"/>
              </a:rPr>
              <a:t>	such that for any code </a:t>
            </a: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V*</a:t>
            </a:r>
            <a:r>
              <a:rPr lang="en-US" altLang="zh-CN" baseline="-25000" dirty="0" smtClean="0">
                <a:solidFill>
                  <a:srgbClr val="FF0000"/>
                </a:solidFill>
                <a:latin typeface="Lucida Sans" pitchFamily="34" charset="0"/>
              </a:rPr>
              <a:t>k </a:t>
            </a:r>
            <a:r>
              <a:rPr lang="en-US" altLang="zh-CN" dirty="0" smtClean="0">
                <a:solidFill>
                  <a:srgbClr val="FF0000"/>
                </a:solidFill>
              </a:rPr>
              <a:t>≡ </a:t>
            </a:r>
            <a:r>
              <a:rPr lang="en-US" altLang="zh-CN" dirty="0" err="1" smtClean="0"/>
              <a:t>V</a:t>
            </a:r>
            <a:r>
              <a:rPr lang="en-US" altLang="zh-CN" baseline="30000" dirty="0" err="1" smtClean="0"/>
              <a:t>i</a:t>
            </a:r>
            <a:r>
              <a:rPr lang="en-US" altLang="zh-CN" baseline="-25000" dirty="0" err="1" smtClean="0"/>
              <a:t>k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cxnSp>
        <p:nvCxnSpPr>
          <p:cNvPr id="79" name="直接连接符 78"/>
          <p:cNvCxnSpPr/>
          <p:nvPr/>
        </p:nvCxnSpPr>
        <p:spPr>
          <a:xfrm rot="5400000">
            <a:off x="5231520" y="5555562"/>
            <a:ext cx="181157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ooter Placeholder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7" grpId="0"/>
      <p:bldP spid="198" grpId="0"/>
      <p:bldP spid="199" grpId="0"/>
      <p:bldP spid="199" grpId="1"/>
      <p:bldP spid="200" grpId="0"/>
      <p:bldP spid="201" grpId="0"/>
      <p:bldP spid="208" grpId="0"/>
      <p:bldP spid="212" grpId="0"/>
      <p:bldP spid="273" grpId="0" animBg="1"/>
      <p:bldP spid="274" grpId="0"/>
      <p:bldP spid="275" grpId="0" animBg="1"/>
      <p:bldP spid="276" grpId="0"/>
      <p:bldP spid="278" grpId="0"/>
      <p:bldP spid="2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6"/>
          <p:cNvSpPr>
            <a:spLocks noGrp="1"/>
          </p:cNvSpPr>
          <p:nvPr>
            <p:ph idx="1"/>
          </p:nvPr>
        </p:nvSpPr>
        <p:spPr>
          <a:xfrm>
            <a:off x="252536" y="907580"/>
            <a:ext cx="9144000" cy="16573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dirty="0" smtClean="0">
                <a:latin typeface="Lucida Sans" pitchFamily="34" charset="0"/>
              </a:rPr>
              <a:t> The problem: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  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Do constant-round public-coin ZK proofs exist?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                                              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3" name="内容占位符 6"/>
          <p:cNvSpPr txBox="1">
            <a:spLocks/>
          </p:cNvSpPr>
          <p:nvPr/>
        </p:nvSpPr>
        <p:spPr>
          <a:xfrm>
            <a:off x="357158" y="3429000"/>
            <a:ext cx="8535322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latin typeface="Lucida Sans" pitchFamily="34" charset="0"/>
              </a:rPr>
              <a:t>Public-coin constructions are broadly applicable and versatile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                                           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6" name="内容占位符 6"/>
          <p:cNvSpPr txBox="1">
            <a:spLocks/>
          </p:cNvSpPr>
          <p:nvPr/>
        </p:nvSpPr>
        <p:spPr>
          <a:xfrm>
            <a:off x="357158" y="4714884"/>
            <a:ext cx="8247290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400" dirty="0" smtClean="0">
                <a:latin typeface="Lucida Sans" pitchFamily="34" charset="0"/>
              </a:rPr>
              <a:t>Deep connection to other fundamental problems, such as the Fiat-Shamir Heuristic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1428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noProof="0" dirty="0" smtClean="0">
                <a:latin typeface="Lucida Sans" pitchFamily="34" charset="0"/>
              </a:rPr>
              <a:t>Summary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28596" y="928670"/>
            <a:ext cx="8229600" cy="5308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latin typeface="Lucida Sans" pitchFamily="34" charset="0"/>
              </a:rPr>
              <a:t>Showed connection between existence of constant-round public-coin ZK proofs and a seemingly unrelated “program functionality distinguishing” problem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400" dirty="0" smtClean="0">
                <a:latin typeface="Lucida Sans" pitchFamily="34" charset="0"/>
              </a:rPr>
              <a:t> </a:t>
            </a:r>
            <a:r>
              <a:rPr lang="en-US" altLang="zh-CN" sz="2200" dirty="0" smtClean="0">
                <a:latin typeface="Lucida Sans" pitchFamily="34" charset="0"/>
              </a:rPr>
              <a:t>Typical goal in reverse-engineering attempts with static analysis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zh-CN" sz="2400" dirty="0" smtClean="0">
                <a:latin typeface="Lucida Sans" pitchFamily="34" charset="0"/>
              </a:rPr>
              <a:t>Thus, new evidence against existence of constant-round public-coin ZK proofs, as it would imply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2200" dirty="0" smtClean="0">
                <a:latin typeface="Lucida Sans" pitchFamily="34" charset="0"/>
              </a:rPr>
              <a:t>A positive result in above distinguishing problem, commonly believed to be notoriously hard, 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2200" dirty="0" smtClean="0">
                <a:latin typeface="Lucida Sans" pitchFamily="34" charset="0"/>
              </a:rPr>
              <a:t>A major paradigm shift in simulation strategies, beyond the only known technique applicable to argument systems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altLang="zh-CN" sz="2400" dirty="0" smtClean="0">
              <a:latin typeface="Lucida San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2123728" y="5445224"/>
            <a:ext cx="482453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Thanks!</a:t>
            </a:r>
            <a:b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869947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>Earlier public-coin protocols</a:t>
            </a:r>
            <a:r>
              <a:rPr lang="zh-CN" altLang="en-US" sz="2800" dirty="0" smtClean="0">
                <a:latin typeface="Lucida Sans" pitchFamily="34" charset="0"/>
                <a:ea typeface="幼圆" pitchFamily="49" charset="-122"/>
              </a:rPr>
              <a:t>：</a:t>
            </a:r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/>
            </a:r>
            <a:br>
              <a:rPr lang="en-US" altLang="zh-CN" sz="2800" dirty="0" smtClean="0">
                <a:latin typeface="Lucida Sans" pitchFamily="34" charset="0"/>
                <a:ea typeface="幼圆" pitchFamily="49" charset="-122"/>
              </a:rPr>
            </a:br>
            <a:r>
              <a:rPr lang="en-US" altLang="zh-CN" sz="2800" dirty="0" smtClean="0">
                <a:latin typeface="Lucida Sans" pitchFamily="34" charset="0"/>
              </a:rPr>
              <a:t>3-round public-coin ZK proofs for NP </a:t>
            </a:r>
            <a:r>
              <a:rPr lang="en-US" altLang="zh-CN" sz="2000" dirty="0" smtClean="0">
                <a:latin typeface="Lucida Sans" pitchFamily="34" charset="0"/>
              </a:rPr>
              <a:t>[Blum 86,GMW86]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22" name="标题 1"/>
          <p:cNvSpPr txBox="1">
            <a:spLocks/>
          </p:cNvSpPr>
          <p:nvPr/>
        </p:nvSpPr>
        <p:spPr>
          <a:xfrm>
            <a:off x="357158" y="5357826"/>
            <a:ext cx="9144000" cy="8699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What</a:t>
            </a:r>
            <a:r>
              <a:rPr kumimoji="0" lang="en-US" altLang="zh-CN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we want: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i="1" dirty="0" smtClean="0">
                <a:solidFill>
                  <a:srgbClr val="0070C0"/>
                </a:solidFill>
                <a:latin typeface="Lucida Sans" pitchFamily="34" charset="0"/>
                <a:ea typeface="+mj-ea"/>
                <a:cs typeface="+mj-cs"/>
              </a:rPr>
              <a:t>C</a:t>
            </a:r>
            <a:r>
              <a:rPr kumimoji="0" lang="en-US" altLang="zh-CN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onstant</a:t>
            </a:r>
            <a:r>
              <a:rPr kumimoji="0" lang="en-US" altLang="zh-CN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-round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public-coin ZK proofs with </a:t>
            </a:r>
            <a:r>
              <a:rPr kumimoji="0" lang="en-US" altLang="zh-CN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negligible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soundness error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7224" y="2143116"/>
            <a:ext cx="3857652" cy="2073290"/>
            <a:chOff x="1071538" y="1556792"/>
            <a:chExt cx="3857652" cy="2073290"/>
          </a:xfrm>
        </p:grpSpPr>
        <p:sp>
          <p:nvSpPr>
            <p:cNvPr id="5" name="内容占位符 6"/>
            <p:cNvSpPr txBox="1">
              <a:spLocks/>
            </p:cNvSpPr>
            <p:nvPr/>
          </p:nvSpPr>
          <p:spPr>
            <a:xfrm>
              <a:off x="1071538" y="2071678"/>
              <a:ext cx="857256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P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sp>
          <p:nvSpPr>
            <p:cNvPr id="6" name="内容占位符 6"/>
            <p:cNvSpPr txBox="1">
              <a:spLocks/>
            </p:cNvSpPr>
            <p:nvPr/>
          </p:nvSpPr>
          <p:spPr>
            <a:xfrm>
              <a:off x="4286248" y="2071678"/>
              <a:ext cx="642942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V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cxnSp>
          <p:nvCxnSpPr>
            <p:cNvPr id="7" name="直接箭头连接符 6"/>
            <p:cNvCxnSpPr/>
            <p:nvPr/>
          </p:nvCxnSpPr>
          <p:spPr>
            <a:xfrm>
              <a:off x="1857356" y="2428868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42666" y="2056858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latin typeface="Lucida Sans" pitchFamily="34" charset="0"/>
                </a:rPr>
                <a:t>a</a:t>
              </a:r>
              <a:endParaRPr lang="zh-CN" altLang="en-US" sz="1600" dirty="0">
                <a:latin typeface="Lucida Sans" pitchFamily="34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rot="10800000">
              <a:off x="1828286" y="3056990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42666" y="2699800"/>
              <a:ext cx="9710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latin typeface="Lucida Sans" pitchFamily="34" charset="0"/>
                </a:rPr>
                <a:t>e</a:t>
              </a:r>
              <a:r>
                <a:rPr lang="en-US" altLang="zh-CN" sz="1200" dirty="0" smtClean="0"/>
                <a:t> ∈</a:t>
              </a:r>
              <a:r>
                <a:rPr lang="en-US" altLang="zh-CN" sz="1600" dirty="0" smtClean="0"/>
                <a:t>{0,1}</a:t>
              </a:r>
              <a:endParaRPr lang="zh-CN" altLang="en-US" sz="1600" dirty="0">
                <a:latin typeface="Lucida Sans" pitchFamily="34" charset="0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1756848" y="3628494"/>
              <a:ext cx="221457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内容占位符 6"/>
            <p:cNvSpPr txBox="1">
              <a:spLocks/>
            </p:cNvSpPr>
            <p:nvPr/>
          </p:nvSpPr>
          <p:spPr>
            <a:xfrm>
              <a:off x="1256782" y="1556792"/>
              <a:ext cx="2928958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Common input:  x</a:t>
              </a:r>
              <a:endParaRPr kumimoji="0" lang="en-US" altLang="zh-CN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71162" y="3271304"/>
              <a:ext cx="1785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latin typeface="Lucida Sans" pitchFamily="34" charset="0"/>
                </a:rPr>
                <a:t>         z</a:t>
              </a:r>
              <a:r>
                <a:rPr lang="en-US" altLang="zh-CN" sz="1600" i="1" dirty="0" smtClean="0">
                  <a:latin typeface="Lucida Sans" pitchFamily="34" charset="0"/>
                </a:rPr>
                <a:t> </a:t>
              </a:r>
            </a:p>
          </p:txBody>
        </p:sp>
      </p:grp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214942" y="3786190"/>
            <a:ext cx="3275856" cy="1015663"/>
          </a:xfrm>
          <a:prstGeom prst="rect">
            <a:avLst/>
          </a:prstGeom>
          <a:solidFill>
            <a:schemeClr val="bg2"/>
          </a:solidFill>
          <a:ln w="381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 Soundness</a:t>
            </a:r>
            <a:endParaRPr lang="zh-CN" altLang="en-US" sz="24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</a:endParaRPr>
          </a:p>
          <a:p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     </a:t>
            </a: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  <a:ea typeface="华文细黑" pitchFamily="2" charset="-122"/>
              </a:rPr>
              <a:t>Large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 soundness error:     </a:t>
            </a:r>
          </a:p>
          <a:p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     cheating prob. = 1/2 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5214942" y="2071678"/>
            <a:ext cx="3286148" cy="1015663"/>
          </a:xfrm>
          <a:prstGeom prst="rect">
            <a:avLst/>
          </a:prstGeom>
          <a:solidFill>
            <a:schemeClr val="bg2"/>
          </a:solidFill>
          <a:ln w="381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 Zero knowledge</a:t>
            </a:r>
          </a:p>
          <a:p>
            <a:r>
              <a:rPr lang="en-US" altLang="zh-CN" dirty="0" smtClean="0">
                <a:latin typeface="Lucida Sans" pitchFamily="34" charset="0"/>
              </a:rPr>
              <a:t>     (By rewinding)</a:t>
            </a:r>
          </a:p>
          <a:p>
            <a:endParaRPr lang="en-US" altLang="zh-CN" dirty="0"/>
          </a:p>
        </p:txBody>
      </p:sp>
      <p:sp>
        <p:nvSpPr>
          <p:cNvPr id="19" name="AutoShape 44"/>
          <p:cNvSpPr>
            <a:spLocks noChangeArrowheads="1"/>
          </p:cNvSpPr>
          <p:nvPr/>
        </p:nvSpPr>
        <p:spPr bwMode="auto">
          <a:xfrm rot="16200000">
            <a:off x="504800" y="3352796"/>
            <a:ext cx="1447800" cy="457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 txBox="1">
            <a:spLocks/>
          </p:cNvSpPr>
          <p:nvPr/>
        </p:nvSpPr>
        <p:spPr>
          <a:xfrm>
            <a:off x="285720" y="500042"/>
            <a:ext cx="753006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800" dirty="0" smtClean="0">
                <a:latin typeface="Lucida Sans" pitchFamily="34" charset="0"/>
              </a:rPr>
              <a:t>Parallel repetition doesn’t help much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4098" name="AutoShape 2" descr="data:image/jpeg;base64,/9j/4AAQSkZJRgABAQAAAQABAAD/2wCEAAkGBxQSEhUUEhQWFBUXGB0XGBcXFxUXFxcXHBcXFxccFxcYHCggHBolHBcXITEhJSkrLi4uHB8zODMsNygtLisBCgoKDg0OGhAQGywkHyU0LCwvNCwsLCw0LywsLCwsNDAsLCwsLCwsLC8sLCwsLCwsLCwsLSwsLCwsLCwsLCwsLP/AABEIALEBHQMBEQACEQEDEQH/xAAcAAACAgMBAQAAAAAAAAAAAAAAAQUGAgQHAwj/xABCEAABAwEFBQUFBwEGBwEAAAABAAIRAwQFEiExBkFRYXETIoGRoTJSscHRBxRCYnLh8CMzNEOSsrNTY3OCosLxFf/EABsBAQACAwEBAAAAAAAAAAAAAAABAwIEBQYH/8QAOREAAgECBAMGAwcDBAMAAAAAAAECAxEEEiExBUFhEyJRcYGhMpGxBhRCwdHh8CMzUhUkYsIWNJL/2gAMAwEAAhEDEQA/ANuVsGgAKAJQAgCUASgCUAZoABQBKAJQAgAIBSgGSgFKAZKAJQBKAJQBKAUoBOfG9AQt87Rtoy0d5/ugxH6ju6arKMWw2kVS27QV6mry0cGS3119VaoJGDmyNqVXOMucSeJJJ8ysrGLYg88SjSJUmtmSFjv20Uj3ariODjjb5On0hYuCZlnfMs11bXseQ2u3sz77ZLD1GrfM+CrcGjJNMsoMgEEEHMEGQRyIWAaaEgBAElAEoAlAZMKAxOqASAaASAcIBFACAYQCQDQAgBAJANACAJQCQDQAEAkAIDGo+EBU9or/AC0mnSPe0c/3eTefPd10zjC+rIcrFTJVxWetGzPf7LS7oFXKtCO7Nqnga9TVRduui+bJShsxaHCTTLRxMj4iPVUvFJ/Cm/Y2f9NUf7tWMfVv6GyNkau8jww/Nyh16vKHuW08HgPxV3/8mvaNnns9olvMty8w6FVLGzh8UPc36PA8LiP7GITfl+5pVbseNId0OfkVZTx1KW+hrYn7O4ulrG0l03+R7XNfdWzHu5snvU3eyeMe6eY8QVsuKlqcW7i8skX+7Lwp2lmOkdPaafaaeB/maqaa3Mrc0bKggAEAIAKAbSgEUAIAQCQDQCQAgBACAZQCQDQCQDQCQDCASAaASAaARMCUBXdpb17JkNP9R+n5RvPyHPosoRuw3YrdxXJUtb8NMdSdBxz/AJ4pVrqGi3NrDYNVI9rVdoe7fgv15HVdn/s8oUwC9naO95xhvgIJK5VXFO+rN+MraUoqK9/VvX5Fus1y0qYhrQ0flDW/JarxEuQlByd5O57vsDSMpHjKxVaXMh0o20KZftnwVTAwyJjnoY9D4rsYaeaGpza8csiOc0EEESDkQdCOavsmtSuE5QkpRdmiqW6zdm8t3aj9J0+nguLWp5JtH0vh2LWKw8anPn5oh74s4LcY1GR5jn0MLcwFZqWR7M4n2kwEZUvvEVqt+q/Y0but76FQVKZhw8iN4cN4XWaujxUZWOlXZeLLTT7RmR0c3e13DmOB3qhqzsyzqj3CggEAIDNhQIxKARQDQCQAgGUAIBIBoAKAEAoQAgBACAJQDQAgBAJAa1rrAAlxhrQSeUZn0QlHPaz32qvPvGB+VugH83lZ1JqlDr+ZdhMM8TVy8lq34Jbs7hsNcTKNAZDOCctTqPD6ri4qo07HSzqq7pWitEvBfzctS0jMEJBAQ+0l39qyRGIfweG7y4LcwlbJKz2NXE080SkkRkciuwcwjb6smNmIe0zPq3ePn58Vq4qlnjdbo73AMesPW7Kb7svZlZtLMTHAakZcFz6M1CopM9jj6Eq+GnSju17kBWoOYYcI8vku/TqwqK8WfNcVg62Gllqxsbtw3obNVD88JyeBvb04jUfuspxujXhLkzpj4MFpBBzB3HeCOqoM2YoAQDaECESgBAEoAQCQAgAFACAAEA0ABACASAEAIACAaAEAIDFzoEoCsbXWzDSDAc6hz/SIJ8zA81nBXdyJOyNHZOkA9hOrnegBj1k+S0q9TNiYx8PqenweF7LhNWrzl9DtGy1fFTAnOIjm39iFpYyFpHLwsrxJ1aRtAhIIDEuBOHImMxyUpO1zFtbHPdprVSp1TL2tyzJMbz5mIXbw8rQ7xoToTqSbgrr5e5Wau1dnaci53NoV15PaLDw1OKvOrFPwV39EQtpvSg9/9PEydQ4ANnlw+C0q+En8UUep4ZxmkoqjWqJvk7NejbNW8rNibImerj5DMfDqowdZxllZnxzAqtR7SG+/83IRdk8EdD2KtXaWXCTJpks8Pab8Y8FRNWZduiXCxIBAZMQCKASAaAEAkAIBoBIAQAgGgBAAQAgEEA0AkAIAQHnXOSBFC2trYrRG5jQP/Y/H0V1NaGEyYuCj36Y90SfBv1IXGpXniM3Vs99xBxw/CsnRJep1TZanha3i4ud6QPQJjHds8nhlZIn7TaWU2l1RzWNGpcQB6rQjCUnZI3W0ip3j9pNhpSG1O0I9wFw8xl6rchgKktzXliYLmaV2faEy0VWtZl+WHA67yRBjeFc8FGKtzIzzac42cVa9ntfxN/aK0ua4VWEtEOB04D5D0U4eMcrjLXmVVM0qkbaX0+ZxC9LxdaKhe/foNwHiunSgoq/M18VWzyUI6Rjov1fVnnTot/FUa3oHOPoI9UdSd7Rj89DKGGopXq1EukVd/p7mVWnS/DUceZZAPkSR5LFSqp6pW8zOVLBuHdm0+q09jKw2nCcLjLDkRnA4EcFXiaGaOeK7yNvhPEOxqdjWd6ctPLqvALwsnZnLNp0nUHeCVOExHaxs90RxnhjwdTNF3hLb9P0LL9nVTvV28mH1ePmravI5UPhLWVWBQgMmIEIoAQCQAgGgBACASAEA0AkAIAQAgAlACAaASAaA8LQdECOc3+6bRV/VHkAPkr46RMbXmkXXZ2jk5xykhk8hBJ9R5Ll4OOkpHqvtJX71Ogtkrv6fkWm07VNsralZw7rG4aTABLnHJo6/AAqZ4XMkub3OHSqq7b2SObWgW29HuqvMtGcudgo0xynIfq8ytuKp0VlitTFqpVV5PLH+cuf0IS12cMdhFRlSN7C4t8HEAHwkK+Mm91Y16tOEF3ZXflYndjxRFUEl5fGUAwASATA1GevwWpVnLP3lpy8+p1qVGl91l2Mu+/izad3/AI8nqdyt9mx2ZzYk4ZHWZC5NOeWtcwnG9PTzPnq32RtO0vYQcIcSADBIjE1oJ0nISu4qlqV/A15UFVxKX+SuvNrb5klZrupizuLxFcva5lSnUksAB7ppEAAanFimQ3x1Xi7SuneO3U6keCVZ3g1lnvtp5JkfSu3UODuTiWiOcBxJPWEnjrWcWvIuw32ezXVVO753St6XdzH/APJMjvAjfkRl0/cJ/qMWnpZkf+L1VNPOmufLQ3rTZwaZYNw7vUafRaVGs41VN+p6HH4CNXBOguS080b32dDv1juwt9S76LtVeR84hsW52qrBigG1AgKASAEAIBlAAQAgBACAAgEgBACAaASAEAwEAIAQHhaBogRzm/mRaKo/MT5gH5q+Pwowlo7nR9k6IqWNzh7QdiHSJPoT5Ll0pZGo9Wd7i77Wqqi5xi/Yjb7uk2l9MOcG0WS53vOJygcO6NfzFbqbWxyYuKjr47ENXrG3VGUKc07M0j2R3GsGlR4HtPP4QTkIjMlI2jdrVl1SDaTm9/5b9jydsrUpEF5DwHd0Na44xOWIOgweAnfpqsa1eSj3FqX8NwtCrVSrStFely5bI7IxUacD2ZYnYnYgGnhlk45jL1WrUrqMM0viM6tnN0qL/p+vtc6lG5ci5ecP28snZWvtQ2WkQ7KctZHMSP5K7CfaQyXtfbz8CzAy7L/cWUsjtJbvK9bryZGtcCAQZB0K5kouLs9z29OpGpBTg7p7DQsBAeNrcQwlpgjMeB+EK7DpSqJS2ZocSnOnhZzpuzWvyK/2pEwSAdQCQCOY3+K9Aoo+Yubbb8S47G3k8PNmqmREskzBAnCDwiSOEFUXjJZo7GzWoVKM3Tqb6P0ZaXCMlBQDAgEgCEAQgCEAQgBAJAAQDhAEIAhAEIAQCQDhAJANAEIAhAedYSEBSNsbNFRtQaObB6t/YjyVtN8jGaLX9lNuBZUpHUGR5fT4LQxULSbXmdVVO0o05PlePy1Xs/YuFTZ9tUnBLQfaDgC2DrAnfwz8lUsW4K0tSn7upO8STu7ZmjRENAmZJgZk6nP5LUlipPbRG3KDm7zd31Npt0UxJAxPOr35nwGg6ABYvEzenIx7CK15m7RpBogf/eqplJyepbGKRlUqBokmP5uA1URTewbS3OX7dXpQYcxjBGENO8gmdOAMT4Ls0qcuzytXZr0KihV7TO4xWjaV79Lcyl2dtFrZbWAJ/wAIyRmci126eB9FTUhOpC8lqun8uejwuJo4XEqnTa7OW3eWjfTdeR6rRPSggIW32hwe9s90nTwGk6LtYWjCVOE7ao8BxfHYiniK1BS7r5ei2NJjozG5bjSaszg05ShJSjuiaqWuKlnrYcDmFrHiIza75sK1KDis0Fta52uIwqTUa81ZttNeD8PLwOi2hsFZnHPNgQA0ic0BVr6u6pZ6ja/a1alDHieA9wLO9OkwWbtOR3FWJp6B+J5XbY6lpqvrCpWp0C8uYC8y7vTAAMYBp6Z5lG0lYX1ueN8js7aWzXex39TAwy7vS6ABAwjTopjrEh7m3d1F7Ht7OsSHMc8UK7h2+PBUAlsDKc4kegUPUyIunaqkONR9sbVh06Np6Hc8jONwjkpsuhii0bN2kPs7SHuqEEhznAh0zMGSdARv+iwktQh7QWB1akQxzmub3mhpjEYOR3xE+MJF2ZJVm2sGyU2tfUNftzlik5gbtS2MIA96VZbvEX0B9ob9zAFWoa3bEQHGZw6e9hiBHvHgo/ETyJe9rrdQsJJq1e0Ba93e/E7AxzZ1wjdnqoTvIh6IjbCwvphzXWilUa3H2tR0WcnE0ZuIOUHLmpejJWxcbr/sGYnNc7Dm5plrjnmDwVb3BA7TWh7q1GztcWNeRiI1MuwgdMjlvWUVpchjtFyuoGiRaTgxyWVahZJy9kj2v06aJmvyMjLbC8YNOgxxYXkOe4Ypa2YGTc+JgcAkFzMWxbF24l1Si9xeWkua52KXNmD7WY3Og8TwSa5hEPeZrUbXUFGpUd2f9WHOJGEta90tmC0YiI4LNWcdSG3c9rrqmva2NFWq1pJqkYnSHAYyzWCyRHQqHojJPUu1SBlGvkqSbFKvq1i1AU6XZgh0ta5+F7tRliAYJmYxTEZKyLUdWZulJ91b7mdyUK132pnbNNMVBAJgjFq2fodx4LCrlnG5bh1J3pLnqvNfqtDsNy3o1w4e8Mu6eOuYXJxFBxNmjWTJwFaJtDQGle95Ms9J9R+jGl0ASYA4DXpvVtKk5ysYylbTmcfG1tttNY1Oyd2OYww4Brf1DU8QJ+a7XZQpU+7qzVpwdesoT7q8W7fUqlsFotDjUex5jKcMNaOAJyVsKlOEb38yKuFxNaoqcYWtstF9Xq34nhTu6ofwxzJA/dRPGUUt7ltDgOOqS+HL1bJxgMCTJjM8TvK4cmnJtbH0KjGcKcYzd2lq+pkoLSNvayz3xuHeHIbwulgcQl/TfoeS+0XDJT/3VPku8uniRK6p4wkn1e1NGmDmS0OyzDpDd/UrSoUMjnJ+nkeg4lxFVqdGnF7JOWn4kdOtJzVhxGebUBiUBr3nYu2p4O0NPvAnu4g4Ce6WyJacsuSlOzB43Ld33dmA1DUEyCRGEZCAJOWp8Uk7g1LTs4H1TV+81WvzgtABaDMAEZwAY6KVPS1gxM2Zbjxur1KjsLmy8YjDmOZqc4GImEziyFT2dcxgZTtlZgzkCcJk7mhwjnxU5ugJG67tZZ6Yp05OZJcdXOMDTcIEQsW7g2pUAirLs9SZaO3l04i4MgYQ47+OpJ8uCycnawVr3FS2dpC09viPtF+CBhxH117yZnawstzbvuwfeG4MbmN34QDiHMHmAVEXYMjRsuMGD71WwaYPwRMxhmIlZZ+hFkTdgs7aNJtMOLg0QCRmdfqsG7u5kaN73Sy0BuIlrm5te3UcumSyUrGJrWfZtmNr6tarVwGQ1xls+pjllPopcvAlIBs9hrduLRVL8UmRmRObSZnDHd6Jm0sOdxu2dHbdv94qY8WLTdPszM4Y7vRRm0tYc7ip7OgV+2NoqYsWIiNRM4CZ9mABHBTn0tYWV7nrd+z9KjaO2Y4gd6GRkMQIyPDPRQ5NqwsiQruHeHKAfCFgZIo+y92sr1KtOo3F3JETiBnVvMBZ1J2a8C2lBqE3zTj+ZM7ZWStZadKzvqCsHjE0uyqMLCHRGkZ67+8OutRalfW0ToSqKTjJQ/qeN7K61vbxJTZu9C+m1zXQ9oE8Y3Tx0I8FNPVOnLkV8QpKEo16fwzV10fNfMu1z3uXZaOGcT3XDfC1K+HS15FVGs2WVtUFuLdqubl1sbt9LkeyxtrNf2okPyifh6K9zyNZSuKvqeFguWz2Vrg2XE76ji90aACfZana1J2S0RZWlnk5zs35JfQp16WptloVH16ZAdDWTrizhvl6Arqt52sjuc+jG0rzdl4+Bz6leFM5Yo6g/H6rSlgqyWx7alx/BVHbNbzVjaa4HMEEcRmFrSi46NHWp1IVFmg0101EHiSN4g+B0I8ipcGoqXIxjWjKo6fNWfozG0GGOP5T8CppK9SK6leNko4eo34P6Fbkb8+Wk8l6NrTQ+WU2lJNq6LRszYu3tQrNB7NgDiToXxDRO87z05hatKMoU8kt/wAjpcSrUa9ftaSaTS38eZdaj5KyOeJiAxKAEA0AkA0AkA0AkA0AkAIAQDQAgEgBANACAEB5Whu9Ait3bSdZ7eXtOEHMdHkNMcg458iFhVaaj56nQwUc8aqvrluvNa/S5E3haXut+My54qDIychmRHCJ9Uj/AGJPzLpQjHHUqcXp3fdav3NvZm1CnXdTHskkDoSMvAx6qrW8Kr56P8jcqwhKnXwkXfI88f8Asi6seWkEZEZjqthq6szzqdtS207UOzxSQ0txHLdE+i5bg89uZ0FNZbm623inSp4oD3gEDgXCc+k+io7Jzm7ci1VFGK8Wch2x22q1qzqdmcezBwhwEuqP3uHLc0DhK6uHw+WKk9DXq1cs8iV5fR+XQiGXBeFdoLmVnMmR2ryBMata93DgFf21KL09insKkvjkl6/oadtufsRFR4DsIMCMid2Z1VX3mefKonSjwrD/AHd1ZVddUtN+qvrY8rDY3nvNeG9DPnGSxxOJpp5ZRv7GxwrhWLlHtaVVR8nf58iRoUnCC90uAIygCCQdwHu+pXNqVIvuwVkeqwuFqxaqV5ZppNaaKzt+h4XtWwsw73fDU/TzV+BpOVTNyRzftFjI0sN2Kfel9CR+z5gNStIB7g1AOWLPXwXVq8jw0NmXCIyGQ4aDyVYYkBkwIBIAQAgEEAIBhACAEAkA0AkAIAQDQAgEgGgEgGgEQgIq97CXthph7c2HnEEHkRkfNQ1dNMuoVXSqKa5ETLatalUayo2uCcQaMnFoMnEQWhwORmOhkTTLtIwsl/PFHYp/dZ1XKc9LaXT2/wAX5ciLvqzPoWgPObnDtXYc4zOPTpM6ZqyEHOk4S3/ljXq4ilSxccRRTyPTXmtn80XmxWkVGNePxCfHephLNG5o4qj2VVxW266p7Flu8Y7OW74c3xMxv5jctOr3atzOn3qdis7Qi1Wl9KjZW957cL3nIMgQ7M6b5IGgGivWWmnm23MqazLMmsy015dbczasP2e/cm48XbVNJgNAG8UwTPDiVhHGxqStsjGdBwjpqQ+1F/WwjAxlJrIBxBry7we84B0hRHLTl37+fI6NPBvEU1KhKLf+MnZ/LmU6ldpd3qjjJzOcuPVxlTUxyjpSRu4X7OTq9/Fys/D9/wAke7q5H9Okw5ZSQcI58/5qtdUlJdrVl+p05YuVF/dMHSeml2u6uvU9bfaezbIzJMDh1Krw1Dtp25GzxbiDwWHzrWT0Xn4kBUeXGSZJ3rvRgoqyPnNatOtNzqO7Zs3Xb30KgqM1Go3ObvaeRSUbowjKx0+hXbVptqsza4SP35g5HotfoWtDQgyagMSgBANAJANAJANAJAOUAoQDQCCAaAEAkASgBAMoBIAQCc2UBo1bE9ri+k4Ncfaa6SypGmIDMOA0cPGdE5WM4yX4loeFjsD+0fWtGFznDAGtktaw65kDXTp1WKVkXV60Z2jBWitEvq31Zq3JU+71X2d5hp79IneDq2eI08Efdd/H6/uWa16SitZQ94/t9GWy77eaRO9p1HzHNYVaSmjWp1HAzst5GnUfUAzdMZxBJnyUTo54qLJhVyycjOtb7RUH4s/dac/GJURo0okupUkaFW7rS7Km3BxL2kHwBgfFKlV27rX1NnCRoRd68ZPyaRX3bL1A+a1QyDOHDAz3gCAeuarVHNGysr7+J1HxmEJqVpSy7JtJL0Wr9Wed52KnSAAc4vOgOGI3kwPL9lr4ijTprfU7HCeJYrGzcpRSgvPfwRWb5rAwwbjJ5HQDrqtrh9Jq83zOV9psZCbjQg7tasi10zyYKATVybR1LM1zA1r2kzDp7p3wRxWEoXLFO2jJSntr71Hyf9WrHs2TmiSNn2us5GYqNPAtB9QVi4Mm68SdKxAQgBACAEAkA0AkAIBoAQChAMIBIAQBKAaASAEA0AkAIAIQELf12mqyG/2je8w8+HQ/RNNnsWU6kqclODs1sR90bTwAyuCMsncvHd105qq0obd5e6OnVhRxNpP+nUetn8MuqfItV3Wym5zXBwc0EEgQTHRS5KcWovU0amFrUGnUi7ePL57F6sNraGyO8DniG/qVyalKTeptwmkjTvK+aRMF2k6DEfE6BW08NNK5hOtFuy36HPNotrWYzgIJGQ3wOg1OfIdVuQU1HLSV+vI2Y4XDwefGTt/xWr9fApduvZ7yYJE6me8fHd4K2lg0nmqO7GL47OUOxwyyQ9/2I5bpwG7sB/OPgECTbsjavGydi4Md7YaC/k454fAR4yq6cnK7NnEU401BLe136s1VYaoKSDOkoMkdYK1i0SAaAQQDQCQDQCQAgGgBACAEAIBIBhACAEAkAQgBACAEBrWysxoxOcGgbyYHmgRX2U7Na3vpNOftteBEH8YE6jR3iVg4SjLMtP5zOhDERlQVOazJcunJp+Kd+mxCW27a1mdkTlmC0nTjH8hT2lOUstRWf85lsMPiYUnUws3KHNeHnH8zYo7WVwIOF3OAD47is3RfKX5mnDFUfx0k30bXsadtv2tVyc+BwGSLDx/E2zN8SlG6oxjDyWvzepGytixzm23dgpIBQC2bH3NpaKmQ1pg/6zy4efBUzlfQ2YQy6c37fuVq3Wntaj6nvOLvAnL0hWU42ikYYieao2ttl5LQ8FmUAgM6aGSOsFapaJANAJANAJACAcIBIBoBFAMIAlACAEApQDQAgEgBABMICOvG+qVHJ7s/dGbvIbusKUm9gVm8NrajsqbQwcT3neWg9VYqfiYufgQFotDqhxPcXHiTPlwViSWxg3cdktLqb2vZ7TSCPoeRGXiVEldWMqc8srnSmOZaaTXD2XCQd7T9QclqTpqcbSN/D4mrg6qnTf6NdSp3psy9pJbpyBI8hm3pmOarjXqUlaauvFHRlhMJj5Z6E1Tk94y2v0ZC1rA9oJIkDeCD+6vhi6U3a5pYjguMoxcnG6XNO5rLaOSJQCz7NbOdpFWsP6erWHV/AuG5nLf01qnPki6Ky6vcsG09q7OzVCNXDAOrsj5NxHwWEVd2Moys8xzlbBrsFJAIDOmhkjrBWqWiQAgBABQAgGgBAJAAQAgGgEgGgBAJACAJQBKA17VbGsaXOIAGpJyH1QFOvXad75bS7g94+0eg/D8eitVPxMXPwK8TOZzKsK2wUgEIBQSXzZGzOZY21wZpurOpPH/Cf3cB/S4OAPAxxWhVq5K+V7M7OHoxxGFyxXfjdrqua9N16lss1emW4arTl7LmjvDlr5KZRmneDNCMotWkin7VNazvt1LXTziA0nnn6LXrUk60PF/kel4VjaiwFdS1UVpfryKPHDoOPAAc11rnkUm9Dp2yP2YVCBVtZFM5FlItxkc6gkAH8vnwHNr8QjF2jqdCjhHa70ZabbsxVbmxwqdO67yJM+fgsKeOhLRqxE8JNarU5nt9aDjZRzGEF7gcjJybPQB3muhSs1dGpPTQqitKgUkAgM6aGSOsHVapaJACACEA0AkAIAQDQChANAIIAQBKAEA0AIBBAaV425tNjnuMNHmeAHUotdCTn96Xm+u6XZNHstGjfqea2IxsVSlc0lkYAgBACAEJR1L7F6ralO2WWoA5jsD8J/EHB1N/+lnmuRxONssvQ6nD6ji9N0SFuuypZndm+XN/w6nvt3T/AMwaEb9Rrlnha2eNnuicfTjm7SGie68H+j5fIpe1VXE5wHeybTaBmS8nRoGpk6BYXzYlW2R3acOw4PJTVpTvb12L79nmwIsmG0WkB1o1a3UUPkanE7tBvJqxmNz9yG31OHhsPkWaW5flzTcE9wAJOQGZPAb1MVd2DdkfNG0V6/e7TWtGcVHktnczRg/ygL1FGmqcFE4VaWabZHK0pBACAzpoZI6wVqlokAIBoBIAQDQCQAgHCASAEAIBoBIAQAgPKvUjL+BAigbQ3r2z8Lf7Nun5jvd8hy6q6EbGE5X0IlWFYIAQAgBACAuP2S2zs7yptnKqx9PxjtB60/VaWPhmovobmDladjou2+2TbNUZZmUm13uAfVDz3GUiYE8XGDA+oXJoUll7STsvqdqnQqV5qnTV3v0XVlVsm0lGlWbVp2GgxzTkRJcJyOCcmEjKQpU4JOKvqdmtwjFVUs9VO210zpdxX3RtbMdF0xk9hyew8HD4HQ7lrzpuOvI4s4SpzdOejRJKsgqP2o3x92sDw0w+sexbxAcCXn/IHeJC3MDSz1Vfka+Inlg2cDXoTiDUkAgBAZ0lBKOsLWLhFANAJACACEAIAKAYQAgBACAEAkAIAQGNR0BAVPa29IHYtPecJeeDeHU/DqrKceZEnYqauKQQAgBACAEAICT2WtXZW2zVNMNemT+kvAd/4kqqtHNTki6i++rEvaLUa1WtXd7VWo5x6BxawdA1oC4NXS0fA+kcKoxhSzJat+y0MVUdMGW6pZ3CvQf2dVgyduc2RLHj8TTwO9bOGd5dm9Uzi8cw0JYeVbaUdU/yOs7F7Z07e3CR2dcCXUzMOGhdTJ9ps+SwxOEdJ3WqPK0a2dK5QftqvLHaqVAHKjTxHhjqEHzDWN/zLf4bTtBz8TUx072ic7XTOcNCAQAgM6SglHWCtYuEgBAEoBoBIAQAEAIBoBIBoBIBoBIBoDQvK2Cmxz3aNHmdw8TARK7sNjm9orF7nPdmXGStlKxS3c81JAIAQAgBACAEA2ugyMju67lDVzKLs7oslH2WmIDmhw6H95Xna8XGbUj6nw6rTqYeLpu6t79TNVG6R96y7BTbq8+shrfCSfJdHh8FdzfI8p9psQ8tOguer9DsN37I0jRY+qX03UxipuYQx1JrQIIMSDAkjSMiNVVXxbc8sV0OBQpOMby+RxK+Lydaa9Su8kmo7FJABjRsgZCGhohdilBQgkjmVZZptmmrCsEIBACAzpb1BKOub1rFwjqgG1AJAP8AnxQGKAyKAxQDQCGn84oB8UAcUA0AggAb0Az/AD0QFa2s/u//AHtWUNxLYpivKgQgEAISCAFIBQAQAgRabP8A3eh+l/8AuFczG/Gj1X2f/tT8/wAgC0zvmtQ/vtn/AFN/1FdDC/2pHluN/wDsR8jtu139ztf/AEK3+25aEP7i8zXfwnzku8ccEIBACAEJMm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AutoShape 4" descr="data:image/jpeg;base64,/9j/4AAQSkZJRgABAQAAAQABAAD/2wCEAAkGBxQSEhUUEhQWFBUXGB0XGBcXFxUXFxcXHBcXFxccFxcYHCggHBolHBcXITEhJSkrLi4uHB8zODMsNygtLisBCgoKDg0OGhAQGywkHyU0LCwvNCwsLCw0LywsLCwsNDAsLCwsLCwsLC8sLCwsLCwsLCwsLSwsLCwsLCwsLCwsLP/AABEIALEBHQMBEQACEQEDEQH/xAAcAAACAgMBAQAAAAAAAAAAAAAAAQUGAgQHAwj/xABCEAABAwEFBQUFBwEGBwEAAAABAAIRAwQFEiExBkFRYXETIoGRoTJSscHRBxRCYnLh8CMzNEOSsrNTY3OCosLxFf/EABsBAQACAwEBAAAAAAAAAAAAAAABAwIEBQYH/8QAOREAAgECBAMGAwcDBAMAAAAAAAECAxEEEiExBUFhEyJRcYGhMpGxBhRCwdHh8CMzUhUkYsIWNJL/2gAMAwEAAhEDEQA/ANuVsGgAKAJQAgCUASgCUAZoABQBKAJQAgAIBSgGSgFKAZKAJQBKAJQBKAUoBOfG9AQt87Rtoy0d5/ugxH6ju6arKMWw2kVS27QV6mry0cGS3119VaoJGDmyNqVXOMucSeJJJ8ysrGLYg88SjSJUmtmSFjv20Uj3ariODjjb5On0hYuCZlnfMs11bXseQ2u3sz77ZLD1GrfM+CrcGjJNMsoMgEEEHMEGQRyIWAaaEgBAElAEoAlAZMKAxOqASAaASAcIBFACAYQCQDQAgBAJANACAJQCQDQAEAkAIDGo+EBU9or/AC0mnSPe0c/3eTefPd10zjC+rIcrFTJVxWetGzPf7LS7oFXKtCO7Nqnga9TVRduui+bJShsxaHCTTLRxMj4iPVUvFJ/Cm/Y2f9NUf7tWMfVv6GyNkau8jww/Nyh16vKHuW08HgPxV3/8mvaNnns9olvMty8w6FVLGzh8UPc36PA8LiP7GITfl+5pVbseNId0OfkVZTx1KW+hrYn7O4ulrG0l03+R7XNfdWzHu5snvU3eyeMe6eY8QVsuKlqcW7i8skX+7Lwp2lmOkdPaafaaeB/maqaa3Mrc0bKggAEAIAKAbSgEUAIAQCQDQCQAgBACAZQCQDQCQDQCQDCASAaASAaARMCUBXdpb17JkNP9R+n5RvPyHPosoRuw3YrdxXJUtb8NMdSdBxz/AJ4pVrqGi3NrDYNVI9rVdoe7fgv15HVdn/s8oUwC9naO95xhvgIJK5VXFO+rN+MraUoqK9/VvX5Fus1y0qYhrQ0flDW/JarxEuQlByd5O57vsDSMpHjKxVaXMh0o20KZftnwVTAwyJjnoY9D4rsYaeaGpza8csiOc0EEESDkQdCOavsmtSuE5QkpRdmiqW6zdm8t3aj9J0+nguLWp5JtH0vh2LWKw8anPn5oh74s4LcY1GR5jn0MLcwFZqWR7M4n2kwEZUvvEVqt+q/Y0but76FQVKZhw8iN4cN4XWaujxUZWOlXZeLLTT7RmR0c3e13DmOB3qhqzsyzqj3CggEAIDNhQIxKARQDQCQAgGUAIBIBoAKAEAoQAgBACAJQDQAgBAJAa1rrAAlxhrQSeUZn0QlHPaz32qvPvGB+VugH83lZ1JqlDr+ZdhMM8TVy8lq34Jbs7hsNcTKNAZDOCctTqPD6ri4qo07HSzqq7pWitEvBfzctS0jMEJBAQ+0l39qyRGIfweG7y4LcwlbJKz2NXE080SkkRkciuwcwjb6smNmIe0zPq3ePn58Vq4qlnjdbo73AMesPW7Kb7svZlZtLMTHAakZcFz6M1CopM9jj6Eq+GnSju17kBWoOYYcI8vku/TqwqK8WfNcVg62Gllqxsbtw3obNVD88JyeBvb04jUfuspxujXhLkzpj4MFpBBzB3HeCOqoM2YoAQDaECESgBAEoAQCQAgAFACAAEA0ABACASAEAIACAaAEAIDFzoEoCsbXWzDSDAc6hz/SIJ8zA81nBXdyJOyNHZOkA9hOrnegBj1k+S0q9TNiYx8PqenweF7LhNWrzl9DtGy1fFTAnOIjm39iFpYyFpHLwsrxJ1aRtAhIIDEuBOHImMxyUpO1zFtbHPdprVSp1TL2tyzJMbz5mIXbw8rQ7xoToTqSbgrr5e5Wau1dnaci53NoV15PaLDw1OKvOrFPwV39EQtpvSg9/9PEydQ4ANnlw+C0q+En8UUep4ZxmkoqjWqJvk7NejbNW8rNibImerj5DMfDqowdZxllZnxzAqtR7SG+/83IRdk8EdD2KtXaWXCTJpks8Pab8Y8FRNWZduiXCxIBAZMQCKASAaAEAkAIBoBIAQAgGgBAAQAgEEA0AkAIAQHnXOSBFC2trYrRG5jQP/Y/H0V1NaGEyYuCj36Y90SfBv1IXGpXniM3Vs99xBxw/CsnRJep1TZanha3i4ud6QPQJjHds8nhlZIn7TaWU2l1RzWNGpcQB6rQjCUnZI3W0ip3j9pNhpSG1O0I9wFw8xl6rchgKktzXliYLmaV2faEy0VWtZl+WHA67yRBjeFc8FGKtzIzzac42cVa9ntfxN/aK0ua4VWEtEOB04D5D0U4eMcrjLXmVVM0qkbaX0+ZxC9LxdaKhe/foNwHiunSgoq/M18VWzyUI6Rjov1fVnnTot/FUa3oHOPoI9UdSd7Rj89DKGGopXq1EukVd/p7mVWnS/DUceZZAPkSR5LFSqp6pW8zOVLBuHdm0+q09jKw2nCcLjLDkRnA4EcFXiaGaOeK7yNvhPEOxqdjWd6ctPLqvALwsnZnLNp0nUHeCVOExHaxs90RxnhjwdTNF3hLb9P0LL9nVTvV28mH1ePmravI5UPhLWVWBQgMmIEIoAQCQAgGgBACASAEA0AkAIAQAgAlACAaASAaA8LQdECOc3+6bRV/VHkAPkr46RMbXmkXXZ2jk5xykhk8hBJ9R5Ll4OOkpHqvtJX71Ogtkrv6fkWm07VNsralZw7rG4aTABLnHJo6/AAqZ4XMkub3OHSqq7b2SObWgW29HuqvMtGcudgo0xynIfq8ytuKp0VlitTFqpVV5PLH+cuf0IS12cMdhFRlSN7C4t8HEAHwkK+Mm91Y16tOEF3ZXflYndjxRFUEl5fGUAwASATA1GevwWpVnLP3lpy8+p1qVGl91l2Mu+/izad3/AI8nqdyt9mx2ZzYk4ZHWZC5NOeWtcwnG9PTzPnq32RtO0vYQcIcSADBIjE1oJ0nISu4qlqV/A15UFVxKX+SuvNrb5klZrupizuLxFcva5lSnUksAB7ppEAAanFimQ3x1Xi7SuneO3U6keCVZ3g1lnvtp5JkfSu3UODuTiWiOcBxJPWEnjrWcWvIuw32ezXVVO753St6XdzH/APJMjvAjfkRl0/cJ/qMWnpZkf+L1VNPOmufLQ3rTZwaZYNw7vUafRaVGs41VN+p6HH4CNXBOguS080b32dDv1juwt9S76LtVeR84hsW52qrBigG1AgKASAEAIBlAAQAgBACAAgEgBACAaASAEAwEAIAQHhaBogRzm/mRaKo/MT5gH5q+Pwowlo7nR9k6IqWNzh7QdiHSJPoT5Ll0pZGo9Wd7i77Wqqi5xi/Yjb7uk2l9MOcG0WS53vOJygcO6NfzFbqbWxyYuKjr47ENXrG3VGUKc07M0j2R3GsGlR4HtPP4QTkIjMlI2jdrVl1SDaTm9/5b9jydsrUpEF5DwHd0Na44xOWIOgweAnfpqsa1eSj3FqX8NwtCrVSrStFely5bI7IxUacD2ZYnYnYgGnhlk45jL1WrUrqMM0viM6tnN0qL/p+vtc6lG5ci5ecP28snZWvtQ2WkQ7KctZHMSP5K7CfaQyXtfbz8CzAy7L/cWUsjtJbvK9bryZGtcCAQZB0K5kouLs9z29OpGpBTg7p7DQsBAeNrcQwlpgjMeB+EK7DpSqJS2ZocSnOnhZzpuzWvyK/2pEwSAdQCQCOY3+K9Aoo+Yubbb8S47G3k8PNmqmREskzBAnCDwiSOEFUXjJZo7GzWoVKM3Tqb6P0ZaXCMlBQDAgEgCEAQgCEAQgBAJAAQDhAEIAhAEIAQCQDhAJANAEIAhAedYSEBSNsbNFRtQaObB6t/YjyVtN8jGaLX9lNuBZUpHUGR5fT4LQxULSbXmdVVO0o05PlePy1Xs/YuFTZ9tUnBLQfaDgC2DrAnfwz8lUsW4K0tSn7upO8STu7ZmjRENAmZJgZk6nP5LUlipPbRG3KDm7zd31Npt0UxJAxPOr35nwGg6ABYvEzenIx7CK15m7RpBogf/eqplJyepbGKRlUqBokmP5uA1URTewbS3OX7dXpQYcxjBGENO8gmdOAMT4Ls0qcuzytXZr0KihV7TO4xWjaV79Lcyl2dtFrZbWAJ/wAIyRmci126eB9FTUhOpC8lqun8uejwuJo4XEqnTa7OW3eWjfTdeR6rRPSggIW32hwe9s90nTwGk6LtYWjCVOE7ao8BxfHYiniK1BS7r5ei2NJjozG5bjSaszg05ShJSjuiaqWuKlnrYcDmFrHiIza75sK1KDis0Fta52uIwqTUa81ZttNeD8PLwOi2hsFZnHPNgQA0ic0BVr6u6pZ6ja/a1alDHieA9wLO9OkwWbtOR3FWJp6B+J5XbY6lpqvrCpWp0C8uYC8y7vTAAMYBp6Z5lG0lYX1ueN8js7aWzXex39TAwy7vS6ABAwjTopjrEh7m3d1F7Ht7OsSHMc8UK7h2+PBUAlsDKc4kegUPUyIunaqkONR9sbVh06Np6Hc8jONwjkpsuhii0bN2kPs7SHuqEEhznAh0zMGSdARv+iwktQh7QWB1akQxzmub3mhpjEYOR3xE+MJF2ZJVm2sGyU2tfUNftzlik5gbtS2MIA96VZbvEX0B9ob9zAFWoa3bEQHGZw6e9hiBHvHgo/ETyJe9rrdQsJJq1e0Ba93e/E7AxzZ1wjdnqoTvIh6IjbCwvphzXWilUa3H2tR0WcnE0ZuIOUHLmpejJWxcbr/sGYnNc7Dm5plrjnmDwVb3BA7TWh7q1GztcWNeRiI1MuwgdMjlvWUVpchjtFyuoGiRaTgxyWVahZJy9kj2v06aJmvyMjLbC8YNOgxxYXkOe4Ypa2YGTc+JgcAkFzMWxbF24l1Si9xeWkua52KXNmD7WY3Og8TwSa5hEPeZrUbXUFGpUd2f9WHOJGEta90tmC0YiI4LNWcdSG3c9rrqmva2NFWq1pJqkYnSHAYyzWCyRHQqHojJPUu1SBlGvkqSbFKvq1i1AU6XZgh0ta5+F7tRliAYJmYxTEZKyLUdWZulJ91b7mdyUK132pnbNNMVBAJgjFq2fodx4LCrlnG5bh1J3pLnqvNfqtDsNy3o1w4e8Mu6eOuYXJxFBxNmjWTJwFaJtDQGle95Ms9J9R+jGl0ASYA4DXpvVtKk5ysYylbTmcfG1tttNY1Oyd2OYww4Brf1DU8QJ+a7XZQpU+7qzVpwdesoT7q8W7fUqlsFotDjUex5jKcMNaOAJyVsKlOEb38yKuFxNaoqcYWtstF9Xq34nhTu6ofwxzJA/dRPGUUt7ltDgOOqS+HL1bJxgMCTJjM8TvK4cmnJtbH0KjGcKcYzd2lq+pkoLSNvayz3xuHeHIbwulgcQl/TfoeS+0XDJT/3VPku8uniRK6p4wkn1e1NGmDmS0OyzDpDd/UrSoUMjnJ+nkeg4lxFVqdGnF7JOWn4kdOtJzVhxGebUBiUBr3nYu2p4O0NPvAnu4g4Ce6WyJacsuSlOzB43Ld33dmA1DUEyCRGEZCAJOWp8Uk7g1LTs4H1TV+81WvzgtABaDMAEZwAY6KVPS1gxM2Zbjxur1KjsLmy8YjDmOZqc4GImEziyFT2dcxgZTtlZgzkCcJk7mhwjnxU5ugJG67tZZ6Yp05OZJcdXOMDTcIEQsW7g2pUAirLs9SZaO3l04i4MgYQ47+OpJ8uCycnawVr3FS2dpC09viPtF+CBhxH117yZnawstzbvuwfeG4MbmN34QDiHMHmAVEXYMjRsuMGD71WwaYPwRMxhmIlZZ+hFkTdgs7aNJtMOLg0QCRmdfqsG7u5kaN73Sy0BuIlrm5te3UcumSyUrGJrWfZtmNr6tarVwGQ1xls+pjllPopcvAlIBs9hrduLRVL8UmRmRObSZnDHd6Jm0sOdxu2dHbdv94qY8WLTdPszM4Y7vRRm0tYc7ip7OgV+2NoqYsWIiNRM4CZ9mABHBTn0tYWV7nrd+z9KjaO2Y4gd6GRkMQIyPDPRQ5NqwsiQruHeHKAfCFgZIo+y92sr1KtOo3F3JETiBnVvMBZ1J2a8C2lBqE3zTj+ZM7ZWStZadKzvqCsHjE0uyqMLCHRGkZ67+8OutRalfW0ToSqKTjJQ/qeN7K61vbxJTZu9C+m1zXQ9oE8Y3Tx0I8FNPVOnLkV8QpKEo16fwzV10fNfMu1z3uXZaOGcT3XDfC1K+HS15FVGs2WVtUFuLdqubl1sbt9LkeyxtrNf2okPyifh6K9zyNZSuKvqeFguWz2Vrg2XE76ji90aACfZana1J2S0RZWlnk5zs35JfQp16WptloVH16ZAdDWTrizhvl6Arqt52sjuc+jG0rzdl4+Bz6leFM5Yo6g/H6rSlgqyWx7alx/BVHbNbzVjaa4HMEEcRmFrSi46NHWp1IVFmg0101EHiSN4g+B0I8ipcGoqXIxjWjKo6fNWfozG0GGOP5T8CppK9SK6leNko4eo34P6Fbkb8+Wk8l6NrTQ+WU2lJNq6LRszYu3tQrNB7NgDiToXxDRO87z05hatKMoU8kt/wAjpcSrUa9ftaSaTS38eZdaj5KyOeJiAxKAEA0AkA0AkA0AkA0AkAIAQDQAgEgBANACAEB5Whu9Ait3bSdZ7eXtOEHMdHkNMcg458iFhVaaj56nQwUc8aqvrluvNa/S5E3haXut+My54qDIychmRHCJ9Uj/AGJPzLpQjHHUqcXp3fdav3NvZm1CnXdTHskkDoSMvAx6qrW8Kr56P8jcqwhKnXwkXfI88f8Asi6seWkEZEZjqthq6szzqdtS207UOzxSQ0txHLdE+i5bg89uZ0FNZbm623inSp4oD3gEDgXCc+k+io7Jzm7ci1VFGK8Wch2x22q1qzqdmcezBwhwEuqP3uHLc0DhK6uHw+WKk9DXq1cs8iV5fR+XQiGXBeFdoLmVnMmR2ryBMata93DgFf21KL09insKkvjkl6/oadtufsRFR4DsIMCMid2Z1VX3mefKonSjwrD/AHd1ZVddUtN+qvrY8rDY3nvNeG9DPnGSxxOJpp5ZRv7GxwrhWLlHtaVVR8nf58iRoUnCC90uAIygCCQdwHu+pXNqVIvuwVkeqwuFqxaqV5ZppNaaKzt+h4XtWwsw73fDU/TzV+BpOVTNyRzftFjI0sN2Kfel9CR+z5gNStIB7g1AOWLPXwXVq8jw0NmXCIyGQ4aDyVYYkBkwIBIAQAgEEAIBhACAEAkA0AkAIAQDQAgEgGgEgGgEQgIq97CXthph7c2HnEEHkRkfNQ1dNMuoVXSqKa5ETLatalUayo2uCcQaMnFoMnEQWhwORmOhkTTLtIwsl/PFHYp/dZ1XKc9LaXT2/wAX5ciLvqzPoWgPObnDtXYc4zOPTpM6ZqyEHOk4S3/ljXq4ilSxccRRTyPTXmtn80XmxWkVGNePxCfHephLNG5o4qj2VVxW266p7Flu8Y7OW74c3xMxv5jctOr3atzOn3qdis7Qi1Wl9KjZW957cL3nIMgQ7M6b5IGgGivWWmnm23MqazLMmsy015dbczasP2e/cm48XbVNJgNAG8UwTPDiVhHGxqStsjGdBwjpqQ+1F/WwjAxlJrIBxBry7we84B0hRHLTl37+fI6NPBvEU1KhKLf+MnZ/LmU6ldpd3qjjJzOcuPVxlTUxyjpSRu4X7OTq9/Fys/D9/wAke7q5H9Okw5ZSQcI58/5qtdUlJdrVl+p05YuVF/dMHSeml2u6uvU9bfaezbIzJMDh1Krw1Dtp25GzxbiDwWHzrWT0Xn4kBUeXGSZJ3rvRgoqyPnNatOtNzqO7Zs3Xb30KgqM1Go3ObvaeRSUbowjKx0+hXbVptqsza4SP35g5HotfoWtDQgyagMSgBANAJANAJANAJAOUAoQDQCCAaAEAkASgBAMoBIAQCc2UBo1bE9ri+k4Ncfaa6SypGmIDMOA0cPGdE5WM4yX4loeFjsD+0fWtGFznDAGtktaw65kDXTp1WKVkXV60Z2jBWitEvq31Zq3JU+71X2d5hp79IneDq2eI08Efdd/H6/uWa16SitZQ94/t9GWy77eaRO9p1HzHNYVaSmjWp1HAzst5GnUfUAzdMZxBJnyUTo54qLJhVyycjOtb7RUH4s/dac/GJURo0okupUkaFW7rS7Km3BxL2kHwBgfFKlV27rX1NnCRoRd68ZPyaRX3bL1A+a1QyDOHDAz3gCAeuarVHNGysr7+J1HxmEJqVpSy7JtJL0Wr9Wed52KnSAAc4vOgOGI3kwPL9lr4ijTprfU7HCeJYrGzcpRSgvPfwRWb5rAwwbjJ5HQDrqtrh9Jq83zOV9psZCbjQg7tasi10zyYKATVybR1LM1zA1r2kzDp7p3wRxWEoXLFO2jJSntr71Hyf9WrHs2TmiSNn2us5GYqNPAtB9QVi4Mm68SdKxAQgBACAEAkA0AkAIBoAQChAMIBIAQBKAaASAEA0AkAIAIQELf12mqyG/2je8w8+HQ/RNNnsWU6kqclODs1sR90bTwAyuCMsncvHd105qq0obd5e6OnVhRxNpP+nUetn8MuqfItV3Wym5zXBwc0EEgQTHRS5KcWovU0amFrUGnUi7ePL57F6sNraGyO8DniG/qVyalKTeptwmkjTvK+aRMF2k6DEfE6BW08NNK5hOtFuy36HPNotrWYzgIJGQ3wOg1OfIdVuQU1HLSV+vI2Y4XDwefGTt/xWr9fApduvZ7yYJE6me8fHd4K2lg0nmqO7GL47OUOxwyyQ9/2I5bpwG7sB/OPgECTbsjavGydi4Md7YaC/k454fAR4yq6cnK7NnEU401BLe136s1VYaoKSDOkoMkdYK1i0SAaAQQDQCQDQCQAgGgBACAEAIBIBhACAEAkAQgBACAEBrWysxoxOcGgbyYHmgRX2U7Na3vpNOftteBEH8YE6jR3iVg4SjLMtP5zOhDERlQVOazJcunJp+Kd+mxCW27a1mdkTlmC0nTjH8hT2lOUstRWf85lsMPiYUnUws3KHNeHnH8zYo7WVwIOF3OAD47is3RfKX5mnDFUfx0k30bXsadtv2tVyc+BwGSLDx/E2zN8SlG6oxjDyWvzepGytixzm23dgpIBQC2bH3NpaKmQ1pg/6zy4efBUzlfQ2YQy6c37fuVq3Wntaj6nvOLvAnL0hWU42ikYYieao2ttl5LQ8FmUAgM6aGSOsFapaJANAJANAJACAcIBIBoBFAMIAlACAEApQDQAgEgBABMICOvG+qVHJ7s/dGbvIbusKUm9gVm8NrajsqbQwcT3neWg9VYqfiYufgQFotDqhxPcXHiTPlwViSWxg3cdktLqb2vZ7TSCPoeRGXiVEldWMqc8srnSmOZaaTXD2XCQd7T9QclqTpqcbSN/D4mrg6qnTf6NdSp3psy9pJbpyBI8hm3pmOarjXqUlaauvFHRlhMJj5Z6E1Tk94y2v0ZC1rA9oJIkDeCD+6vhi6U3a5pYjguMoxcnG6XNO5rLaOSJQCz7NbOdpFWsP6erWHV/AuG5nLf01qnPki6Ky6vcsG09q7OzVCNXDAOrsj5NxHwWEVd2Moys8xzlbBrsFJAIDOmhkjrBWqWiQAgBABQAgGgBAJAAQAgGgEgGgBAJACAJQBKA17VbGsaXOIAGpJyH1QFOvXad75bS7g94+0eg/D8eitVPxMXPwK8TOZzKsK2wUgEIBQSXzZGzOZY21wZpurOpPH/Cf3cB/S4OAPAxxWhVq5K+V7M7OHoxxGFyxXfjdrqua9N16lss1emW4arTl7LmjvDlr5KZRmneDNCMotWkin7VNazvt1LXTziA0nnn6LXrUk60PF/kel4VjaiwFdS1UVpfryKPHDoOPAAc11rnkUm9Dp2yP2YVCBVtZFM5FlItxkc6gkAH8vnwHNr8QjF2jqdCjhHa70ZabbsxVbmxwqdO67yJM+fgsKeOhLRqxE8JNarU5nt9aDjZRzGEF7gcjJybPQB3muhSs1dGpPTQqitKgUkAgM6aGSOsHVapaJACACEA0AkAIAQDQChANAIIAQBKAEA0AIBBAaV425tNjnuMNHmeAHUotdCTn96Xm+u6XZNHstGjfqea2IxsVSlc0lkYAgBACAEJR1L7F6ralO2WWoA5jsD8J/EHB1N/+lnmuRxONssvQ6nD6ji9N0SFuuypZndm+XN/w6nvt3T/AMwaEb9Rrlnha2eNnuicfTjm7SGie68H+j5fIpe1VXE5wHeybTaBmS8nRoGpk6BYXzYlW2R3acOw4PJTVpTvb12L79nmwIsmG0WkB1o1a3UUPkanE7tBvJqxmNz9yG31OHhsPkWaW5flzTcE9wAJOQGZPAb1MVd2DdkfNG0V6/e7TWtGcVHktnczRg/ygL1FGmqcFE4VaWabZHK0pBACAzpoZI6wVqlokAIBoBIAQDQCQAgHCASAEAIBoBIAQAgPKvUjL+BAigbQ3r2z8Lf7Nun5jvd8hy6q6EbGE5X0IlWFYIAQAgBACAuP2S2zs7yptnKqx9PxjtB60/VaWPhmovobmDladjou2+2TbNUZZmUm13uAfVDz3GUiYE8XGDA+oXJoUll7STsvqdqnQqV5qnTV3v0XVlVsm0lGlWbVp2GgxzTkRJcJyOCcmEjKQpU4JOKvqdmtwjFVUs9VO210zpdxX3RtbMdF0xk9hyew8HD4HQ7lrzpuOvI4s4SpzdOejRJKsgqP2o3x92sDw0w+sexbxAcCXn/IHeJC3MDSz1Vfka+Inlg2cDXoTiDUkAgBAZ0lBKOsLWLhFANAJACACEAIAKAYQAgBACAEAkAIAQGNR0BAVPa29IHYtPecJeeDeHU/DqrKceZEnYqauKQQAgBACAEAICT2WtXZW2zVNMNemT+kvAd/4kqqtHNTki6i++rEvaLUa1WtXd7VWo5x6BxawdA1oC4NXS0fA+kcKoxhSzJat+y0MVUdMGW6pZ3CvQf2dVgyduc2RLHj8TTwO9bOGd5dm9Uzi8cw0JYeVbaUdU/yOs7F7Z07e3CR2dcCXUzMOGhdTJ9ps+SwxOEdJ3WqPK0a2dK5QftqvLHaqVAHKjTxHhjqEHzDWN/zLf4bTtBz8TUx072ic7XTOcNCAQAgM6SglHWCtYuEgBAEoBoBIAQAEAIBoBIBoBIBoBIBoDQvK2Cmxz3aNHmdw8TARK7sNjm9orF7nPdmXGStlKxS3c81JAIAQAgBACAEA2ugyMju67lDVzKLs7oslH2WmIDmhw6H95Xna8XGbUj6nw6rTqYeLpu6t79TNVG6R96y7BTbq8+shrfCSfJdHh8FdzfI8p9psQ8tOguer9DsN37I0jRY+qX03UxipuYQx1JrQIIMSDAkjSMiNVVXxbc8sV0OBQpOMby+RxK+Lydaa9Su8kmo7FJABjRsgZCGhohdilBQgkjmVZZptmmrCsEIBACAzpb1BKOub1rFwjqgG1AJAP8AnxQGKAyKAxQDQCGn84oB8UAcUA0AggAb0Az/AD0QFa2s/u//AHtWUNxLYpivKgQgEAISCAFIBQAQAgRabP8A3eh+l/8AuFczG/Gj1X2f/tT8/wAgC0zvmtQ/vtn/AFN/1FdDC/2pHluN/wDsR8jtu139ztf/AEK3+25aEP7i8zXfwnzku8ccEIBACAEJMm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5286380" y="1285860"/>
            <a:ext cx="3429024" cy="2001852"/>
            <a:chOff x="1357290" y="1643050"/>
            <a:chExt cx="3429024" cy="2001852"/>
          </a:xfrm>
        </p:grpSpPr>
        <p:sp>
          <p:nvSpPr>
            <p:cNvPr id="8" name="内容占位符 6"/>
            <p:cNvSpPr txBox="1">
              <a:spLocks/>
            </p:cNvSpPr>
            <p:nvPr/>
          </p:nvSpPr>
          <p:spPr>
            <a:xfrm>
              <a:off x="1357290" y="2071678"/>
              <a:ext cx="857256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P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sp>
          <p:nvSpPr>
            <p:cNvPr id="9" name="内容占位符 6"/>
            <p:cNvSpPr txBox="1">
              <a:spLocks/>
            </p:cNvSpPr>
            <p:nvPr/>
          </p:nvSpPr>
          <p:spPr>
            <a:xfrm>
              <a:off x="4143372" y="2071678"/>
              <a:ext cx="642942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V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1857356" y="2428868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714612" y="2071678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a</a:t>
              </a:r>
              <a:endParaRPr lang="zh-CN" altLang="en-US" sz="1600" dirty="0"/>
            </a:p>
          </p:txBody>
        </p:sp>
        <p:cxnSp>
          <p:nvCxnSpPr>
            <p:cNvPr id="15" name="直接箭头连接符 14"/>
            <p:cNvCxnSpPr/>
            <p:nvPr/>
          </p:nvCxnSpPr>
          <p:spPr>
            <a:xfrm rot="10800000">
              <a:off x="1857356" y="3000372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714612" y="2643182"/>
              <a:ext cx="10001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e </a:t>
              </a:r>
              <a:r>
                <a:rPr lang="en-US" altLang="zh-CN" sz="1200" dirty="0" smtClean="0"/>
                <a:t>∈</a:t>
              </a:r>
              <a:r>
                <a:rPr lang="en-US" altLang="zh-CN" sz="1600" dirty="0" smtClean="0"/>
                <a:t>{0,1}</a:t>
              </a:r>
              <a:endParaRPr lang="zh-CN" altLang="en-US" sz="1600" dirty="0"/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1785918" y="3643314"/>
              <a:ext cx="221457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内容占位符 6"/>
            <p:cNvSpPr txBox="1">
              <a:spLocks/>
            </p:cNvSpPr>
            <p:nvPr/>
          </p:nvSpPr>
          <p:spPr>
            <a:xfrm>
              <a:off x="2357422" y="1643050"/>
              <a:ext cx="1000132" cy="3720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x</a:t>
              </a:r>
              <a:endPara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57422" y="3286124"/>
              <a:ext cx="1785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         z</a:t>
              </a:r>
              <a:r>
                <a:rPr lang="en-US" altLang="zh-CN" sz="1600" i="1" dirty="0" smtClean="0"/>
                <a:t> </a:t>
              </a:r>
            </a:p>
          </p:txBody>
        </p:sp>
      </p:grpSp>
      <p:sp>
        <p:nvSpPr>
          <p:cNvPr id="46" name="右箭头 45"/>
          <p:cNvSpPr/>
          <p:nvPr/>
        </p:nvSpPr>
        <p:spPr>
          <a:xfrm rot="5400000">
            <a:off x="6143636" y="3643314"/>
            <a:ext cx="1357322" cy="78581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  <a:latin typeface="Lucida Sans" pitchFamily="34" charset="0"/>
              </a:rPr>
              <a:t>parallelizing</a:t>
            </a:r>
            <a:endParaRPr lang="zh-CN" altLang="en-US" sz="1100" dirty="0">
              <a:solidFill>
                <a:schemeClr val="tx1"/>
              </a:solidFill>
              <a:latin typeface="Lucida Sans" pitchFamily="34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5286380" y="4857760"/>
            <a:ext cx="3429024" cy="1573224"/>
            <a:chOff x="5357818" y="2428868"/>
            <a:chExt cx="3429024" cy="1573224"/>
          </a:xfrm>
        </p:grpSpPr>
        <p:sp>
          <p:nvSpPr>
            <p:cNvPr id="39" name="内容占位符 6"/>
            <p:cNvSpPr txBox="1">
              <a:spLocks/>
            </p:cNvSpPr>
            <p:nvPr/>
          </p:nvSpPr>
          <p:spPr>
            <a:xfrm>
              <a:off x="5357818" y="2428868"/>
              <a:ext cx="857256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P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sp>
          <p:nvSpPr>
            <p:cNvPr id="40" name="内容占位符 6"/>
            <p:cNvSpPr txBox="1">
              <a:spLocks/>
            </p:cNvSpPr>
            <p:nvPr/>
          </p:nvSpPr>
          <p:spPr>
            <a:xfrm>
              <a:off x="8143900" y="2428868"/>
              <a:ext cx="642942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ucida Sans" pitchFamily="34" charset="0"/>
                  <a:ea typeface="+mn-ea"/>
                  <a:cs typeface="+mn-cs"/>
                </a:rPr>
                <a:t>V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endParaRPr>
            </a:p>
          </p:txBody>
        </p:sp>
        <p:cxnSp>
          <p:nvCxnSpPr>
            <p:cNvPr id="41" name="直接箭头连接符 40"/>
            <p:cNvCxnSpPr/>
            <p:nvPr/>
          </p:nvCxnSpPr>
          <p:spPr>
            <a:xfrm>
              <a:off x="5857884" y="2786058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429388" y="242886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a</a:t>
              </a:r>
              <a:r>
                <a:rPr lang="en-US" altLang="zh-CN" sz="1600" baseline="-25000" dirty="0" smtClean="0"/>
                <a:t>1</a:t>
              </a:r>
              <a:r>
                <a:rPr lang="en-US" altLang="zh-CN" sz="1600" dirty="0" smtClean="0"/>
                <a:t>, a</a:t>
              </a:r>
              <a:r>
                <a:rPr lang="en-US" altLang="zh-CN" sz="1600" baseline="-25000" dirty="0" smtClean="0"/>
                <a:t>2</a:t>
              </a:r>
              <a:r>
                <a:rPr lang="en-US" altLang="zh-CN" sz="1600" dirty="0" smtClean="0"/>
                <a:t>,…, a</a:t>
              </a:r>
              <a:r>
                <a:rPr lang="en-US" altLang="zh-CN" sz="1600" baseline="-25000" dirty="0" smtClean="0"/>
                <a:t>n</a:t>
              </a:r>
              <a:endParaRPr lang="zh-CN" altLang="en-US" sz="1600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 rot="10800000">
              <a:off x="5857884" y="3357562"/>
              <a:ext cx="21431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429388" y="2857496"/>
              <a:ext cx="1428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e</a:t>
              </a:r>
              <a:r>
                <a:rPr lang="en-US" altLang="zh-CN" sz="1600" baseline="-25000" dirty="0" smtClean="0"/>
                <a:t>1</a:t>
              </a:r>
              <a:r>
                <a:rPr lang="en-US" altLang="zh-CN" sz="1600" dirty="0" smtClean="0"/>
                <a:t>, e</a:t>
              </a:r>
              <a:r>
                <a:rPr lang="en-US" altLang="zh-CN" sz="1600" baseline="-25000" dirty="0" smtClean="0"/>
                <a:t>2</a:t>
              </a:r>
              <a:r>
                <a:rPr lang="en-US" altLang="zh-CN" sz="1600" dirty="0" smtClean="0"/>
                <a:t>,…, e</a:t>
              </a:r>
              <a:r>
                <a:rPr lang="en-US" altLang="zh-CN" sz="1600" baseline="-25000" dirty="0" smtClean="0"/>
                <a:t>n</a:t>
              </a:r>
              <a:r>
                <a:rPr lang="en-US" altLang="zh-CN" sz="1600" dirty="0" smtClean="0"/>
                <a:t> </a:t>
              </a:r>
              <a:endParaRPr lang="zh-CN" altLang="en-US" sz="1600" dirty="0" smtClean="0"/>
            </a:p>
            <a:p>
              <a:r>
                <a:rPr lang="en-US" altLang="zh-CN" sz="1600" dirty="0" err="1" smtClean="0"/>
                <a:t>e</a:t>
              </a:r>
              <a:r>
                <a:rPr lang="en-US" altLang="zh-CN" sz="1600" baseline="-25000" dirty="0" err="1" smtClean="0"/>
                <a:t>i</a:t>
              </a:r>
              <a:r>
                <a:rPr lang="en-US" altLang="zh-CN" sz="1600" dirty="0" smtClean="0"/>
                <a:t> </a:t>
              </a:r>
              <a:r>
                <a:rPr lang="en-US" altLang="zh-CN" sz="1200" dirty="0" smtClean="0"/>
                <a:t>∈</a:t>
              </a:r>
              <a:r>
                <a:rPr lang="en-US" altLang="zh-CN" sz="1600" dirty="0" smtClean="0"/>
                <a:t>{0,1}</a:t>
              </a:r>
              <a:endParaRPr lang="zh-CN" altLang="en-US" sz="1600" dirty="0"/>
            </a:p>
          </p:txBody>
        </p:sp>
        <p:cxnSp>
          <p:nvCxnSpPr>
            <p:cNvPr id="45" name="直接箭头连接符 44"/>
            <p:cNvCxnSpPr/>
            <p:nvPr/>
          </p:nvCxnSpPr>
          <p:spPr>
            <a:xfrm>
              <a:off x="5786446" y="4000504"/>
              <a:ext cx="221457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429388" y="3643314"/>
              <a:ext cx="16430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 z</a:t>
              </a:r>
              <a:r>
                <a:rPr lang="en-US" altLang="zh-CN" sz="1600" baseline="-25000" dirty="0" smtClean="0"/>
                <a:t>1</a:t>
              </a:r>
              <a:r>
                <a:rPr lang="en-US" altLang="zh-CN" sz="1600" dirty="0" smtClean="0"/>
                <a:t>,z</a:t>
              </a:r>
              <a:r>
                <a:rPr lang="en-US" altLang="zh-CN" sz="1600" baseline="-25000" dirty="0" smtClean="0"/>
                <a:t>2</a:t>
              </a:r>
              <a:r>
                <a:rPr lang="en-US" altLang="zh-CN" sz="1600" dirty="0" smtClean="0"/>
                <a:t>,…,</a:t>
              </a:r>
              <a:r>
                <a:rPr lang="en-US" altLang="zh-CN" sz="1600" dirty="0" err="1" smtClean="0"/>
                <a:t>z</a:t>
              </a:r>
              <a:r>
                <a:rPr lang="en-US" altLang="zh-CN" sz="1600" baseline="-25000" dirty="0" err="1" smtClean="0"/>
                <a:t>n</a:t>
              </a:r>
              <a:endParaRPr lang="en-US" altLang="zh-CN" sz="1600" i="1" baseline="-25000" dirty="0" smtClean="0"/>
            </a:p>
          </p:txBody>
        </p:sp>
      </p:grp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500034" y="1643050"/>
            <a:ext cx="4214842" cy="107157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Reduces soundness error  exponentially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Preserves round complexity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69" name="Text Box 54"/>
          <p:cNvSpPr txBox="1">
            <a:spLocks noChangeArrowheads="1"/>
          </p:cNvSpPr>
          <p:nvPr/>
        </p:nvSpPr>
        <p:spPr bwMode="auto">
          <a:xfrm>
            <a:off x="500034" y="3000372"/>
            <a:ext cx="4214842" cy="1200329"/>
          </a:xfrm>
          <a:prstGeom prst="rect">
            <a:avLst/>
          </a:prstGeom>
          <a:solidFill>
            <a:schemeClr val="bg2"/>
          </a:solidFill>
          <a:ln w="38100" algn="ctr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But: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 </a:t>
            </a:r>
            <a:r>
              <a:rPr lang="en-US" altLang="zh-CN" dirty="0" smtClean="0">
                <a:latin typeface="Lucida Sans" pitchFamily="34" charset="0"/>
              </a:rPr>
              <a:t> Not known to be zero knowledge</a:t>
            </a:r>
            <a:endParaRPr lang="en-US" altLang="zh-CN" dirty="0">
              <a:latin typeface="Lucida Sans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(BB simulator does not exist!)</a:t>
            </a:r>
          </a:p>
        </p:txBody>
      </p:sp>
      <p:grpSp>
        <p:nvGrpSpPr>
          <p:cNvPr id="70" name="Group 55"/>
          <p:cNvGrpSpPr>
            <a:grpSpLocks/>
          </p:cNvGrpSpPr>
          <p:nvPr/>
        </p:nvGrpSpPr>
        <p:grpSpPr bwMode="auto">
          <a:xfrm>
            <a:off x="4929190" y="5643578"/>
            <a:ext cx="503238" cy="533400"/>
            <a:chOff x="2688" y="2256"/>
            <a:chExt cx="317" cy="336"/>
          </a:xfrm>
        </p:grpSpPr>
        <p:sp>
          <p:nvSpPr>
            <p:cNvPr id="71" name="Line 5"/>
            <p:cNvSpPr>
              <a:spLocks noChangeShapeType="1"/>
            </p:cNvSpPr>
            <p:nvPr/>
          </p:nvSpPr>
          <p:spPr bwMode="auto">
            <a:xfrm flipH="1">
              <a:off x="2688" y="2256"/>
              <a:ext cx="312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>
              <a:off x="2688" y="2256"/>
              <a:ext cx="317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3" name="AutoShape 44"/>
          <p:cNvSpPr>
            <a:spLocks noChangeArrowheads="1"/>
          </p:cNvSpPr>
          <p:nvPr/>
        </p:nvSpPr>
        <p:spPr bwMode="auto">
          <a:xfrm rot="16200000">
            <a:off x="4586290" y="5605478"/>
            <a:ext cx="1447800" cy="457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500034" y="4500570"/>
            <a:ext cx="4214842" cy="12144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Pass </a:t>
            </a:r>
            <a:r>
              <a:rPr lang="en-US" altLang="zh-CN" i="1" dirty="0" smtClean="0">
                <a:latin typeface="Lucida Sans" pitchFamily="34" charset="0"/>
              </a:rPr>
              <a:t>et al. </a:t>
            </a:r>
            <a:r>
              <a:rPr lang="en-US" altLang="zh-CN" dirty="0" smtClean="0">
                <a:latin typeface="Lucida Sans" pitchFamily="34" charset="0"/>
              </a:rPr>
              <a:t>[PTW 10]</a:t>
            </a:r>
            <a:r>
              <a:rPr lang="zh-CN" altLang="en-US" dirty="0" smtClean="0">
                <a:latin typeface="Lucida Sans" pitchFamily="34" charset="0"/>
              </a:rPr>
              <a:t>：</a:t>
            </a:r>
            <a:endParaRPr lang="en-US" altLang="zh-CN" dirty="0" smtClean="0">
              <a:latin typeface="Lucida Sans" pitchFamily="34" charset="0"/>
            </a:endParaRPr>
          </a:p>
          <a:p>
            <a:r>
              <a:rPr lang="en-US" altLang="zh-CN" dirty="0" smtClean="0">
                <a:latin typeface="Lucida Sans" pitchFamily="34" charset="0"/>
              </a:rPr>
              <a:t>Parallel </a:t>
            </a:r>
            <a:r>
              <a:rPr lang="en-US" altLang="zh-CN" dirty="0" err="1" smtClean="0">
                <a:latin typeface="Lucida Sans" pitchFamily="34" charset="0"/>
              </a:rPr>
              <a:t>repetion</a:t>
            </a:r>
            <a:r>
              <a:rPr lang="en-US" altLang="zh-CN" dirty="0" smtClean="0">
                <a:latin typeface="Lucida Sans" pitchFamily="34" charset="0"/>
              </a:rPr>
              <a:t> for public-coin protocol does not preserve BB ZK in general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7" grpId="0" animBg="1"/>
      <p:bldP spid="69" grpId="1" animBg="1"/>
      <p:bldP spid="73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标注 4"/>
          <p:cNvSpPr/>
          <p:nvPr/>
        </p:nvSpPr>
        <p:spPr>
          <a:xfrm>
            <a:off x="2428860" y="2571744"/>
            <a:ext cx="5643602" cy="857256"/>
          </a:xfrm>
          <a:prstGeom prst="wedgeRoundRectCallout">
            <a:avLst>
              <a:gd name="adj1" fmla="val -9142"/>
              <a:gd name="adj2" fmla="val -137783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Lucida Sans" pitchFamily="34" charset="0"/>
              </a:rPr>
              <a:t>Soundness only holds against PPT </a:t>
            </a:r>
            <a:r>
              <a:rPr lang="en-US" altLang="zh-CN" sz="2000" dirty="0" err="1" smtClean="0">
                <a:solidFill>
                  <a:schemeClr val="tx1"/>
                </a:solidFill>
                <a:latin typeface="Lucida Sans" pitchFamily="34" charset="0"/>
              </a:rPr>
              <a:t>prover</a:t>
            </a:r>
            <a:endParaRPr lang="zh-CN" altLang="en-US" sz="20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4" name="内容占位符 6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16573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Impossibility result for </a:t>
            </a:r>
            <a:r>
              <a:rPr lang="en-US" altLang="zh-CN" sz="2400" dirty="0" smtClean="0">
                <a:solidFill>
                  <a:srgbClr val="FF0000"/>
                </a:solidFill>
                <a:latin typeface="Lucida Sans" pitchFamily="34" charset="0"/>
              </a:rPr>
              <a:t>black-box</a:t>
            </a:r>
            <a:r>
              <a:rPr lang="en-US" altLang="zh-CN" sz="2400" dirty="0" smtClean="0">
                <a:latin typeface="Lucida Sans" pitchFamily="34" charset="0"/>
              </a:rPr>
              <a:t> simulation [GK96] </a:t>
            </a:r>
          </a:p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          </a:t>
            </a:r>
            <a:r>
              <a:rPr lang="en-US" altLang="zh-CN" sz="2400" dirty="0" err="1" smtClean="0">
                <a:latin typeface="Lucida Sans" pitchFamily="34" charset="0"/>
              </a:rPr>
              <a:t>w.r.t</a:t>
            </a:r>
            <a:r>
              <a:rPr lang="en-US" altLang="zh-CN" sz="2400" dirty="0" smtClean="0">
                <a:latin typeface="Lucida Sans" pitchFamily="34" charset="0"/>
              </a:rPr>
              <a:t>. both </a:t>
            </a:r>
            <a:r>
              <a:rPr lang="en-US" altLang="zh-CN" sz="2400" i="1" dirty="0" smtClean="0">
                <a:latin typeface="Lucida Sans" pitchFamily="34" charset="0"/>
              </a:rPr>
              <a:t>proof</a:t>
            </a:r>
            <a:r>
              <a:rPr lang="en-US" altLang="zh-CN" sz="2400" dirty="0" smtClean="0">
                <a:latin typeface="Lucida Sans" pitchFamily="34" charset="0"/>
              </a:rPr>
              <a:t> and </a:t>
            </a:r>
            <a:r>
              <a:rPr lang="en-US" altLang="zh-CN" sz="2400" i="1" dirty="0" smtClean="0">
                <a:solidFill>
                  <a:srgbClr val="0070C0"/>
                </a:solidFill>
                <a:latin typeface="Lucida Sans" pitchFamily="34" charset="0"/>
              </a:rPr>
              <a:t>argument</a:t>
            </a:r>
          </a:p>
        </p:txBody>
      </p:sp>
      <p:sp>
        <p:nvSpPr>
          <p:cNvPr id="7" name="内容占位符 6"/>
          <p:cNvSpPr txBox="1">
            <a:spLocks/>
          </p:cNvSpPr>
          <p:nvPr/>
        </p:nvSpPr>
        <p:spPr>
          <a:xfrm>
            <a:off x="214282" y="4572008"/>
            <a:ext cx="8643998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Surprisingly,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Barak broke the above 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black-box barrier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, constructing constant-round public-coin ZK 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argument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for NP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7AE-5CC5-4E5C-861D-359E027170B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89776" y="4577138"/>
            <a:ext cx="3282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Prove (WIUA): x </a:t>
            </a:r>
            <a:r>
              <a:rPr lang="en-US" altLang="en-US" sz="16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L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  <a:sym typeface="Symbol" pitchFamily="18" charset="2"/>
              </a:rPr>
              <a:t>OR</a:t>
            </a:r>
            <a:r>
              <a:rPr lang="en-US" altLang="zh-CN" sz="1600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there exists 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s.t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.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Z = Com(h(∏)) 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</a:rPr>
              <a:t>and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∏(z) outputs r in time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logn</a:t>
            </a:r>
            <a:endParaRPr lang="en-US" altLang="zh-CN" sz="1600" baseline="30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357290" y="3500438"/>
            <a:ext cx="2014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latin typeface="Lucida Sans" pitchFamily="34" charset="0"/>
              </a:rPr>
              <a:t>Z = Com(h(</a:t>
            </a:r>
            <a:r>
              <a:rPr lang="en-US" altLang="zh-CN" dirty="0" smtClean="0">
                <a:latin typeface="Lucida Sans" pitchFamily="34" charset="0"/>
                <a:cs typeface="Arial" charset="0"/>
              </a:rPr>
              <a:t>∏),</a:t>
            </a:r>
            <a:r>
              <a:rPr lang="en-US" altLang="zh-CN" dirty="0">
                <a:latin typeface="Lucida Sans" pitchFamily="34" charset="0"/>
                <a:cs typeface="Arial" charset="0"/>
              </a:rPr>
              <a:t>s</a:t>
            </a:r>
            <a:r>
              <a:rPr lang="en-US" altLang="zh-CN" dirty="0">
                <a:latin typeface="Lucida Sans" pitchFamily="34" charset="0"/>
              </a:rPr>
              <a:t>)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28596" y="1500174"/>
            <a:ext cx="34290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Barak’s argument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805868" y="236256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x </a:t>
            </a:r>
            <a:r>
              <a:rPr lang="en-US" altLang="en-US" sz="20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L</a:t>
            </a:r>
            <a:endParaRPr lang="en-US" altLang="zh-CN" sz="2000" dirty="0">
              <a:latin typeface="Lucida Sans" pitchFamily="34" charset="0"/>
              <a:ea typeface="华文细黑" pitchFamily="2" charset="-122"/>
              <a:sym typeface="Symbol" pitchFamily="18" charset="2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62846" y="3086472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P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876430" y="306896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V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6110" y="3933056"/>
            <a:ext cx="26642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004222" y="4077072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r</a:t>
            </a:r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972446" y="443711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Barak’s non-</a:t>
            </a:r>
            <a:r>
              <a:rPr lang="en-US" altLang="zh-CN" sz="3200" noProof="0" dirty="0" smtClean="0">
                <a:latin typeface="Lucida Sans" pitchFamily="34" charset="0"/>
                <a:ea typeface="+mj-ea"/>
                <a:cs typeface="+mj-cs"/>
              </a:rPr>
              <a:t>b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lack-box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ZK argument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1020050" y="336269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4429124" y="2214554"/>
            <a:ext cx="4069116" cy="1071570"/>
          </a:xfrm>
          <a:prstGeom prst="wedgeRoundRectCallout">
            <a:avLst>
              <a:gd name="adj1" fmla="val -57777"/>
              <a:gd name="adj2" fmla="val 87274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In the simulation, S computes</a:t>
            </a:r>
          </a:p>
          <a:p>
            <a:pPr algn="ctr"/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Z=Com(h(V*),s)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(using the code of V*)</a:t>
            </a:r>
            <a:endParaRPr lang="zh-CN" altLang="en-US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785918" y="2857496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Lucida Sans" pitchFamily="34" charset="0"/>
              </a:rPr>
              <a:t>h</a:t>
            </a:r>
            <a:endParaRPr lang="en-US" altLang="zh-CN" sz="2000" dirty="0">
              <a:latin typeface="Lucida Sans" pitchFamily="34" charset="0"/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928662" y="5286388"/>
            <a:ext cx="2930668" cy="9847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7AE-5CC5-4E5C-861D-359E027170BF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055578" y="4000504"/>
            <a:ext cx="3230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Prove (WIUA): x </a:t>
            </a:r>
            <a:r>
              <a:rPr lang="en-US" altLang="en-US" sz="16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L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Lucida Sans" pitchFamily="34" charset="0"/>
                <a:sym typeface="Symbol" pitchFamily="18" charset="2"/>
              </a:rPr>
              <a:t>OR</a:t>
            </a:r>
            <a:r>
              <a:rPr lang="en-US" altLang="zh-CN" sz="1600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there exists 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s.t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.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Z = Com(h(∏)) 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</a:rPr>
              <a:t>and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∏(z) outputs r in time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logn</a:t>
            </a:r>
            <a:endParaRPr lang="en-US" altLang="zh-CN" sz="1600" baseline="30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765968" y="2852366"/>
            <a:ext cx="1941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latin typeface="Lucida Sans" pitchFamily="34" charset="0"/>
              </a:rPr>
              <a:t>Z = Com(h(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cs typeface="Arial" charset="0"/>
              </a:rPr>
              <a:t>V*</a:t>
            </a:r>
            <a:r>
              <a:rPr lang="en-US" altLang="zh-CN" dirty="0" smtClean="0">
                <a:latin typeface="Lucida Sans" pitchFamily="34" charset="0"/>
                <a:cs typeface="Arial" charset="0"/>
              </a:rPr>
              <a:t>)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cs typeface="Arial" charset="0"/>
              </a:rPr>
              <a:t>,</a:t>
            </a:r>
            <a:r>
              <a:rPr lang="en-US" altLang="zh-CN" dirty="0">
                <a:latin typeface="Lucida Sans" pitchFamily="34" charset="0"/>
                <a:cs typeface="Arial" charset="0"/>
              </a:rPr>
              <a:t>s</a:t>
            </a:r>
            <a:r>
              <a:rPr lang="en-US" altLang="zh-CN" dirty="0">
                <a:latin typeface="Lucida Sans" pitchFamily="34" charset="0"/>
              </a:rPr>
              <a:t>)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071670" y="1785926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x </a:t>
            </a:r>
            <a:r>
              <a:rPr lang="en-US" altLang="en-US" sz="20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L</a:t>
            </a:r>
            <a:endParaRPr lang="en-US" altLang="zh-CN" sz="2000" dirty="0">
              <a:latin typeface="Lucida Sans" pitchFamily="34" charset="0"/>
              <a:ea typeface="华文细黑" pitchFamily="2" charset="-122"/>
              <a:sym typeface="Symbol" pitchFamily="18" charset="2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517322" y="2509838"/>
            <a:ext cx="10081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S(V*)</a:t>
            </a:r>
            <a:endParaRPr lang="en-US" altLang="zh-CN" sz="2400" dirty="0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4142232" y="2492326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V*</a:t>
            </a:r>
            <a:endParaRPr lang="en-US" altLang="zh-CN" sz="2400" dirty="0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1261912" y="3356422"/>
            <a:ext cx="26642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270024" y="3500438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r</a:t>
            </a:r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1238248" y="3860478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Striking properties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of Barak’s simulator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1285852" y="2786058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051720" y="2280862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Lucida Sans" pitchFamily="34" charset="0"/>
              </a:rPr>
              <a:t>h</a:t>
            </a:r>
            <a:endParaRPr lang="en-US" altLang="zh-CN" sz="2000" dirty="0">
              <a:latin typeface="Lucida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6" y="2285992"/>
            <a:ext cx="3676398" cy="29546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altLang="zh-CN" sz="2400" dirty="0" smtClean="0">
                <a:latin typeface="Lucida Sans" pitchFamily="34" charset="0"/>
              </a:rPr>
              <a:t>Straight-line </a:t>
            </a:r>
          </a:p>
          <a:p>
            <a:pPr marL="342900" indent="-342900"/>
            <a:r>
              <a:rPr lang="en-US" altLang="zh-CN" sz="2400" dirty="0" smtClean="0">
                <a:latin typeface="Lucida Sans" pitchFamily="34" charset="0"/>
              </a:rPr>
              <a:t>  </a:t>
            </a:r>
            <a:r>
              <a:rPr lang="zh-CN" altLang="en-US" sz="2400" dirty="0" smtClean="0">
                <a:latin typeface="Lucida Sans" pitchFamily="34" charset="0"/>
              </a:rPr>
              <a:t>（</a:t>
            </a:r>
            <a:r>
              <a:rPr lang="en-US" altLang="zh-CN" sz="2400" dirty="0" smtClean="0">
                <a:latin typeface="Lucida Sans" pitchFamily="34" charset="0"/>
              </a:rPr>
              <a:t>i.e., no rewinding</a:t>
            </a:r>
            <a:r>
              <a:rPr lang="zh-CN" altLang="en-US" sz="2400" dirty="0" smtClean="0">
                <a:latin typeface="Lucida Sans" pitchFamily="34" charset="0"/>
              </a:rPr>
              <a:t>）</a:t>
            </a:r>
            <a:endParaRPr lang="en-US" altLang="zh-CN" sz="2400" dirty="0" smtClean="0">
              <a:latin typeface="Lucida Sans" pitchFamily="34" charset="0"/>
            </a:endParaRPr>
          </a:p>
          <a:p>
            <a:pPr marL="342900" indent="-342900"/>
            <a:endParaRPr lang="en-US" altLang="zh-CN" sz="2400" dirty="0" smtClean="0">
              <a:latin typeface="Lucida Sans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zh-CN" sz="2400" dirty="0" smtClean="0">
                <a:latin typeface="Lucida Sans"/>
                <a:cs typeface="Lucida Sans Unicode" pitchFamily="34" charset="0"/>
              </a:rPr>
              <a:t>Uses the code of V* without </a:t>
            </a:r>
            <a:r>
              <a:rPr lang="en-US" altLang="zh-CN" sz="2400" i="1" dirty="0" smtClean="0">
                <a:latin typeface="Lucida Sans"/>
                <a:cs typeface="Lucida Sans Unicode" pitchFamily="34" charset="0"/>
              </a:rPr>
              <a:t>understanding</a:t>
            </a:r>
            <a:r>
              <a:rPr lang="en-US" altLang="zh-CN" sz="2400" dirty="0" smtClean="0">
                <a:latin typeface="Lucida Sans"/>
                <a:cs typeface="Lucida Sans Unicode" pitchFamily="34" charset="0"/>
              </a:rPr>
              <a:t> it! </a:t>
            </a:r>
          </a:p>
          <a:p>
            <a:pPr marL="342900" indent="-342900"/>
            <a:endParaRPr lang="en-US" altLang="zh-CN" sz="24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1142976" y="4852630"/>
            <a:ext cx="2930668" cy="9847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7AE-5CC5-4E5C-861D-359E027170BF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89776" y="4577138"/>
            <a:ext cx="3282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</a:rPr>
              <a:t>Prove (WIUA): x </a:t>
            </a:r>
            <a:r>
              <a:rPr lang="en-US" altLang="en-US" sz="16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L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OR</a:t>
            </a:r>
            <a:r>
              <a:rPr lang="en-US" altLang="zh-CN" sz="1600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there exists 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s.t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.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Z = Com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</a:rPr>
              <a:t>(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∏) </a:t>
            </a:r>
            <a:r>
              <a:rPr lang="en-US" altLang="zh-CN" sz="1600" dirty="0">
                <a:solidFill>
                  <a:srgbClr val="0070C0"/>
                </a:solidFill>
                <a:latin typeface="Lucida Sans" pitchFamily="34" charset="0"/>
              </a:rPr>
              <a:t>and </a:t>
            </a:r>
            <a:r>
              <a:rPr lang="en-US" altLang="zh-CN" sz="1600" dirty="0" smtClean="0">
                <a:solidFill>
                  <a:srgbClr val="0070C0"/>
                </a:solidFill>
                <a:latin typeface="Lucida Sans" pitchFamily="34" charset="0"/>
              </a:rPr>
              <a:t>∏(z) outputs r in time </a:t>
            </a:r>
            <a:r>
              <a:rPr lang="en-US" altLang="zh-CN" sz="1600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r>
              <a:rPr lang="en-US" altLang="zh-CN" sz="1600" baseline="30000" dirty="0" err="1" smtClean="0">
                <a:solidFill>
                  <a:srgbClr val="0070C0"/>
                </a:solidFill>
                <a:latin typeface="Lucida Sans" pitchFamily="34" charset="0"/>
              </a:rPr>
              <a:t>logn</a:t>
            </a:r>
            <a:endParaRPr lang="en-US" altLang="zh-CN" sz="1600" baseline="30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500166" y="342900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dirty="0" smtClean="0">
                <a:latin typeface="Lucida Sans" pitchFamily="34" charset="0"/>
              </a:rPr>
              <a:t>Z = Com(h(</a:t>
            </a: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  <a:cs typeface="Arial" charset="0"/>
              </a:rPr>
              <a:t>0</a:t>
            </a:r>
            <a:r>
              <a:rPr lang="en-US" altLang="zh-CN" baseline="30000" dirty="0" smtClean="0">
                <a:solidFill>
                  <a:srgbClr val="FF0000"/>
                </a:solidFill>
                <a:latin typeface="Lucida Sans" pitchFamily="34" charset="0"/>
                <a:cs typeface="Arial" charset="0"/>
              </a:rPr>
              <a:t>n</a:t>
            </a:r>
            <a:r>
              <a:rPr lang="en-US" altLang="zh-CN" dirty="0" smtClean="0">
                <a:latin typeface="Lucida Sans" pitchFamily="34" charset="0"/>
                <a:cs typeface="Arial" charset="0"/>
              </a:rPr>
              <a:t>)</a:t>
            </a:r>
            <a:r>
              <a:rPr lang="en-US" altLang="zh-CN" dirty="0" smtClean="0">
                <a:latin typeface="Lucida Sans" pitchFamily="34" charset="0"/>
              </a:rPr>
              <a:t>)</a:t>
            </a:r>
            <a:endParaRPr lang="en-US" altLang="zh-CN" dirty="0">
              <a:latin typeface="Lucida Sans" pitchFamily="34" charset="0"/>
            </a:endParaRP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28596" y="1500174"/>
            <a:ext cx="34290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Barak’s protocol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805868" y="236256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x </a:t>
            </a:r>
            <a:r>
              <a:rPr lang="en-US" altLang="en-US" sz="2000" dirty="0" smtClean="0">
                <a:latin typeface="Lucida Sans" pitchFamily="34" charset="0"/>
                <a:sym typeface="Symbol" pitchFamily="18" charset="2"/>
              </a:rPr>
              <a:t> 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L</a:t>
            </a:r>
            <a:endParaRPr lang="en-US" altLang="zh-CN" sz="2000" dirty="0">
              <a:latin typeface="Lucida Sans" pitchFamily="34" charset="0"/>
              <a:ea typeface="华文细黑" pitchFamily="2" charset="-122"/>
              <a:sym typeface="Symbol" pitchFamily="18" charset="2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62846" y="3086472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P*</a:t>
            </a:r>
            <a:endParaRPr lang="en-US" altLang="zh-CN" sz="2400" dirty="0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876430" y="306896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V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6110" y="3933056"/>
            <a:ext cx="26642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004222" y="4077072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r</a:t>
            </a:r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972446" y="443711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1020050" y="336269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785918" y="2857496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Lucida Sans" pitchFamily="34" charset="0"/>
              </a:rPr>
              <a:t>h</a:t>
            </a:r>
            <a:endParaRPr lang="en-US" altLang="zh-CN" sz="2000" dirty="0">
              <a:latin typeface="Lucida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1428736"/>
            <a:ext cx="4214842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Lucida Sans" pitchFamily="34" charset="0"/>
              </a:rPr>
              <a:t>Two facts</a:t>
            </a:r>
          </a:p>
          <a:p>
            <a:endParaRPr lang="en-US" altLang="zh-CN" dirty="0" smtClean="0">
              <a:latin typeface="Lucida Sans" pitchFamily="34" charset="0"/>
            </a:endParaRPr>
          </a:p>
          <a:p>
            <a:r>
              <a:rPr lang="en-US" altLang="zh-CN" dirty="0" smtClean="0">
                <a:latin typeface="Lucida Sans" pitchFamily="34" charset="0"/>
              </a:rPr>
              <a:t>1. There are too many pre-images for a single hash value</a:t>
            </a:r>
          </a:p>
          <a:p>
            <a:endParaRPr lang="en-US" altLang="zh-CN" dirty="0" smtClean="0">
              <a:latin typeface="Lucida Sans" pitchFamily="34" charset="0"/>
            </a:endParaRPr>
          </a:p>
          <a:p>
            <a:r>
              <a:rPr lang="en-US" altLang="zh-CN" dirty="0" smtClean="0">
                <a:latin typeface="Lucida Sans" pitchFamily="34" charset="0"/>
              </a:rPr>
              <a:t>2. There infinitely many different codes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</a:t>
            </a:r>
            <a:r>
              <a:rPr lang="en-US" altLang="zh-CN" baseline="-25000" dirty="0" smtClean="0">
                <a:solidFill>
                  <a:srgbClr val="0070C0"/>
                </a:solidFill>
                <a:latin typeface="Lucida Sans" pitchFamily="34" charset="0"/>
              </a:rPr>
              <a:t>1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, ∏</a:t>
            </a:r>
            <a:r>
              <a:rPr lang="en-US" altLang="zh-CN" baseline="-25000" dirty="0" smtClean="0">
                <a:solidFill>
                  <a:srgbClr val="0070C0"/>
                </a:solidFill>
                <a:latin typeface="Lucida Sans" pitchFamily="34" charset="0"/>
              </a:rPr>
              <a:t>2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,… that compute the same function ∏(z) = r</a:t>
            </a:r>
            <a:endParaRPr lang="en-US" altLang="zh-CN" dirty="0" smtClean="0">
              <a:latin typeface="Lucida Sans" pitchFamily="34" charset="0"/>
            </a:endParaRPr>
          </a:p>
        </p:txBody>
      </p:sp>
      <p:sp>
        <p:nvSpPr>
          <p:cNvPr id="21" name="标题 1"/>
          <p:cNvSpPr txBox="1">
            <a:spLocks/>
          </p:cNvSpPr>
          <p:nvPr/>
        </p:nvSpPr>
        <p:spPr>
          <a:xfrm>
            <a:off x="357158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 smtClean="0">
                <a:latin typeface="Lucida Sans" pitchFamily="34" charset="0"/>
                <a:ea typeface="+mj-ea"/>
                <a:cs typeface="+mj-cs"/>
              </a:rPr>
              <a:t>Is it 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 </a:t>
            </a:r>
            <a:r>
              <a:rPr kumimoji="0" lang="en-US" altLang="zh-CN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proof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system?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4857752" y="4500570"/>
            <a:ext cx="3786214" cy="1428760"/>
          </a:xfrm>
          <a:prstGeom prst="wedgeRoundRectCallout">
            <a:avLst>
              <a:gd name="adj1" fmla="val -72274"/>
              <a:gd name="adj2" fmla="val -78939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P* may be able to find a code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 such that ∏(z) = r </a:t>
            </a:r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and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</a:p>
          <a:p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Z = Com(h(</a:t>
            </a:r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  <a:cs typeface="Arial" charset="0"/>
              </a:rPr>
              <a:t>0</a:t>
            </a:r>
            <a:r>
              <a:rPr lang="en-US" altLang="zh-CN" baseline="30000" dirty="0" smtClean="0">
                <a:solidFill>
                  <a:srgbClr val="FF0000"/>
                </a:solidFill>
                <a:latin typeface="Lucida Sans" pitchFamily="34" charset="0"/>
                <a:cs typeface="Arial" charset="0"/>
              </a:rPr>
              <a:t>n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cs typeface="Arial" charset="0"/>
              </a:rPr>
              <a:t>)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) = Com(h(∏))</a:t>
            </a:r>
            <a:endParaRPr lang="en-US" altLang="zh-CN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22" name="右箭头 21"/>
          <p:cNvSpPr/>
          <p:nvPr/>
        </p:nvSpPr>
        <p:spPr>
          <a:xfrm>
            <a:off x="928662" y="5429264"/>
            <a:ext cx="2930668" cy="9847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00364" y="64291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4572000" y="188640"/>
            <a:ext cx="328614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 smtClean="0">
                <a:latin typeface="Lucida Sans" pitchFamily="34" charset="0"/>
                <a:ea typeface="+mj-ea"/>
                <a:cs typeface="+mj-cs"/>
              </a:rPr>
              <a:t>Probably not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</a:rPr>
              <a:t>Would known NBB techniques help? 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643050"/>
            <a:ext cx="8219256" cy="54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smtClean="0">
                <a:latin typeface="Lucida Sans" pitchFamily="34" charset="0"/>
              </a:rPr>
              <a:t>Earlier negative evidence (for arbitrary reduction) [BLV03]: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500702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We give new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negative evidence</a:t>
            </a:r>
            <a:r>
              <a:rPr lang="en-US" altLang="zh-CN" sz="2000" dirty="0" smtClean="0">
                <a:latin typeface="Lucida Sans" pitchFamily="34" charset="0"/>
              </a:rPr>
              <a:t> for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universal simulation case.</a:t>
            </a:r>
            <a:endParaRPr lang="en-US" altLang="zh-CN" sz="2000" dirty="0" smtClean="0">
              <a:latin typeface="Lucida Sans" pitchFamily="34" charset="0"/>
            </a:endParaRPr>
          </a:p>
          <a:p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857224" y="2786058"/>
            <a:ext cx="3071834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entropy-preserving hash functions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exist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214942" y="2786058"/>
            <a:ext cx="3071834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No</a:t>
            </a:r>
            <a:r>
              <a:rPr lang="en-US" altLang="zh-CN" dirty="0" smtClean="0">
                <a:latin typeface="Lucida Sans" pitchFamily="34" charset="0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constant-round public-coin ZK proofs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 rot="16200000">
            <a:off x="4282258" y="2575734"/>
            <a:ext cx="650922" cy="92869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标注 11"/>
          <p:cNvSpPr/>
          <p:nvPr/>
        </p:nvSpPr>
        <p:spPr>
          <a:xfrm>
            <a:off x="785786" y="3786190"/>
            <a:ext cx="4714908" cy="928694"/>
          </a:xfrm>
          <a:prstGeom prst="wedgeRoundRectCallout">
            <a:avLst>
              <a:gd name="adj1" fmla="val -23911"/>
              <a:gd name="adj2" fmla="val -86832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 smtClean="0">
              <a:solidFill>
                <a:srgbClr val="FF0000"/>
              </a:solidFill>
              <a:latin typeface="Lucida Sans" pitchFamily="34" charset="0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Lucida Sans" pitchFamily="34" charset="0"/>
              </a:rPr>
              <a:t>But </a:t>
            </a:r>
            <a:r>
              <a:rPr lang="en-US" dirty="0" smtClean="0">
                <a:solidFill>
                  <a:schemeClr val="tx1"/>
                </a:solidFill>
                <a:latin typeface="Lucida Sans" pitchFamily="34" charset="0"/>
              </a:rPr>
              <a:t>such hash functions cannot be based on standard assumptions via BB</a:t>
            </a:r>
            <a:r>
              <a:rPr lang="zh-CN" altLang="en-US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Lucida Sans" pitchFamily="34" charset="0"/>
              </a:rPr>
              <a:t>reduction </a:t>
            </a:r>
            <a:r>
              <a:rPr lang="en-US" dirty="0" smtClean="0">
                <a:solidFill>
                  <a:schemeClr val="tx1"/>
                </a:solidFill>
                <a:latin typeface="Lucida Sans" pitchFamily="34" charset="0"/>
              </a:rPr>
              <a:t>[BDGJKLW13] </a:t>
            </a:r>
            <a:endParaRPr lang="en-US" altLang="zh-CN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endParaRPr lang="zh-CN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On the Implausibility of Constant-Round Public-Coin ZK Proofs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1781</Words>
  <Application>Microsoft Office PowerPoint</Application>
  <PresentationFormat>全屏显示(4:3)</PresentationFormat>
  <Paragraphs>333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   On the Implausibility of  Constant-Round Public-Coin Zero-Knowledge Proofs</vt:lpstr>
      <vt:lpstr>幻灯片 2</vt:lpstr>
      <vt:lpstr>Earlier public-coin protocols： 3-round public-coin ZK proofs for NP [Blum 86,GMW86]</vt:lpstr>
      <vt:lpstr>幻灯片 4</vt:lpstr>
      <vt:lpstr>幻灯片 5</vt:lpstr>
      <vt:lpstr>幻灯片 6</vt:lpstr>
      <vt:lpstr>幻灯片 7</vt:lpstr>
      <vt:lpstr>幻灯片 8</vt:lpstr>
      <vt:lpstr>Would known NBB techniques help? </vt:lpstr>
      <vt:lpstr>ZK property requires the mere existence of a simulator:</vt:lpstr>
      <vt:lpstr>Our main result</vt:lpstr>
      <vt:lpstr>Our main result (3)</vt:lpstr>
      <vt:lpstr>Proof sketch (step 1):</vt:lpstr>
      <vt:lpstr>Proof sketch (step 2):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Implausibility of  Constant-Round Public-Coin ZK Proofs</dc:title>
  <dc:creator>Y</dc:creator>
  <cp:lastModifiedBy>unknown</cp:lastModifiedBy>
  <cp:revision>140</cp:revision>
  <dcterms:modified xsi:type="dcterms:W3CDTF">2016-09-22T01:05:00Z</dcterms:modified>
</cp:coreProperties>
</file>